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5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4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7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3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3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5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DDF3-D85C-4793-922E-A52BCAB593D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5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5DDF3-D85C-4793-922E-A52BCAB593D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2F50C-0C42-42D4-BA87-A5950C66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gif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6.png"/><Relationship Id="rId10" Type="http://schemas.openxmlformats.org/officeDocument/2006/relationships/image" Target="../media/image12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-152400"/>
            <a:ext cx="1248358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Chapter 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900" b="1" dirty="0" smtClean="0">
                <a:solidFill>
                  <a:schemeClr val="bg1"/>
                </a:solidFill>
              </a:rPr>
              <a:t>Quantum Physics</a:t>
            </a:r>
            <a:endParaRPr lang="en-US" sz="89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2873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solidFill>
                  <a:schemeClr val="bg1"/>
                </a:solidFill>
              </a:rPr>
              <a:t>RECAP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latin typeface="Perpetua" pitchFamily="18" charset="0"/>
              </a:rPr>
              <a:t>Postulate 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dirty="0">
                <a:solidFill>
                  <a:srgbClr val="002060"/>
                </a:solidFill>
                <a:latin typeface="Perpetua" pitchFamily="18" charset="0"/>
              </a:rPr>
              <a:t>Expectation </a:t>
            </a:r>
            <a:r>
              <a:rPr lang="en-US" sz="5400" b="1" dirty="0" smtClean="0">
                <a:solidFill>
                  <a:srgbClr val="002060"/>
                </a:solidFill>
                <a:latin typeface="Perpetua" pitchFamily="18" charset="0"/>
              </a:rPr>
              <a:t>Value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rgbClr val="002060"/>
                </a:solidFill>
                <a:latin typeface="Perpetua" pitchFamily="18" charset="0"/>
              </a:rPr>
              <a:t>OR 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rgbClr val="002060"/>
                </a:solidFill>
                <a:latin typeface="Perpetua" pitchFamily="18" charset="0"/>
              </a:rPr>
              <a:t>Average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Postulate 4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58" y="1295400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Perpetua" pitchFamily="18" charset="0"/>
            </a:endParaRPr>
          </a:p>
          <a:p>
            <a:endParaRPr lang="en-US" sz="2800" dirty="0" smtClean="0">
              <a:latin typeface="Perpet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Perpetua" pitchFamily="18" charset="0"/>
              </a:rPr>
              <a:t> </a:t>
            </a:r>
            <a:r>
              <a:rPr lang="en-US" sz="2800" b="1" dirty="0" smtClean="0">
                <a:latin typeface="Perpetua" pitchFamily="18" charset="0"/>
              </a:rPr>
              <a:t>Let </a:t>
            </a:r>
            <a:r>
              <a:rPr lang="en-US" sz="2800" b="1" dirty="0" smtClean="0">
                <a:latin typeface="Perpetua" pitchFamily="18" charset="0"/>
                <a:sym typeface="Symbol"/>
              </a:rPr>
              <a:t></a:t>
            </a:r>
            <a:r>
              <a:rPr lang="en-US" sz="2800" b="1" baseline="-25000" dirty="0" smtClean="0">
                <a:latin typeface="Perpetua" pitchFamily="18" charset="0"/>
                <a:sym typeface="Symbol"/>
              </a:rPr>
              <a:t> </a:t>
            </a:r>
            <a:r>
              <a:rPr lang="en-US" sz="2800" b="1" dirty="0" smtClean="0">
                <a:latin typeface="Perpetua" pitchFamily="18" charset="0"/>
                <a:sym typeface="Symbol"/>
              </a:rPr>
              <a:t>(x) describe the </a:t>
            </a:r>
            <a:r>
              <a:rPr lang="en-US" sz="2800" b="1" dirty="0" err="1" smtClean="0">
                <a:latin typeface="Perpetua" pitchFamily="18" charset="0"/>
                <a:sym typeface="Symbol"/>
              </a:rPr>
              <a:t>wavefunction</a:t>
            </a:r>
            <a:r>
              <a:rPr lang="en-US" sz="2800" b="1" dirty="0" smtClean="0">
                <a:latin typeface="Perpetua" pitchFamily="18" charset="0"/>
                <a:sym typeface="Symbol"/>
              </a:rPr>
              <a:t> of a quantum system, </a:t>
            </a:r>
            <a:r>
              <a:rPr lang="en-US" sz="2800" b="1" dirty="0" smtClean="0">
                <a:latin typeface="Perpetua" pitchFamily="18" charset="0"/>
              </a:rPr>
              <a:t>average value of the position (x) is given by the expectation value integral:</a:t>
            </a:r>
            <a:endParaRPr lang="en-US" sz="2800" b="1" dirty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066800"/>
            <a:ext cx="3860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Perpetua" pitchFamily="18" charset="0"/>
              </a:rPr>
              <a:t>Expectation values</a:t>
            </a:r>
            <a:endParaRPr lang="en-US" sz="3600" b="1" dirty="0">
              <a:latin typeface="Perpetua" pitchFamily="18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263354"/>
              </p:ext>
            </p:extLst>
          </p:nvPr>
        </p:nvGraphicFramePr>
        <p:xfrm>
          <a:off x="152400" y="3733800"/>
          <a:ext cx="4038600" cy="82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3" imgW="1346200" imgH="279400" progId="Equation.DSMT4">
                  <p:embed/>
                </p:oleObj>
              </mc:Choice>
              <mc:Fallback>
                <p:oleObj name="Equation" r:id="rId3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33800"/>
                        <a:ext cx="4038600" cy="82509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6096000"/>
            <a:ext cx="4429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Perpetua" pitchFamily="18" charset="0"/>
              </a:rPr>
              <a:t>Lets see some examples……</a:t>
            </a:r>
            <a:endParaRPr lang="en-US" sz="2800" b="1" dirty="0">
              <a:latin typeface="Perpetua" pitchFamily="18" charset="0"/>
            </a:endParaRPr>
          </a:p>
        </p:txBody>
      </p:sp>
      <p:graphicFrame>
        <p:nvGraphicFramePr>
          <p:cNvPr id="972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323723"/>
              </p:ext>
            </p:extLst>
          </p:nvPr>
        </p:nvGraphicFramePr>
        <p:xfrm>
          <a:off x="5257800" y="3741060"/>
          <a:ext cx="4038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5" imgW="1346200" imgH="279400" progId="Equation.DSMT4">
                  <p:embed/>
                </p:oleObj>
              </mc:Choice>
              <mc:Fallback>
                <p:oleObj name="Equation" r:id="rId5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41060"/>
                        <a:ext cx="4038600" cy="825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800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Note the difference in two expressions above, difference in representation will be clear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soon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5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Perpetua" pitchFamily="18" charset="0"/>
              </a:rPr>
              <a:t>Expectation or average: no of students v/s height</a:t>
            </a:r>
            <a:endParaRPr lang="en-US" b="1" dirty="0">
              <a:latin typeface="Perpetua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09800" y="4782456"/>
            <a:ext cx="495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17060" y="1905000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69906" y="3352800"/>
            <a:ext cx="152400" cy="142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0506" y="2743200"/>
            <a:ext cx="152400" cy="203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29428" y="4066844"/>
            <a:ext cx="185058" cy="700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2743200"/>
            <a:ext cx="158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of students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17506" y="2971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08106" y="2362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74486" y="36539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74842" y="4876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873688"/>
              </p:ext>
            </p:extLst>
          </p:nvPr>
        </p:nvGraphicFramePr>
        <p:xfrm>
          <a:off x="805542" y="5615218"/>
          <a:ext cx="7578726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3" imgW="2082800" imgH="393700" progId="Equation.DSMT4">
                  <p:embed/>
                </p:oleObj>
              </mc:Choice>
              <mc:Fallback>
                <p:oleObj name="Equation" r:id="rId3" imgW="208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542" y="5615218"/>
                        <a:ext cx="7578726" cy="1054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369906" y="48768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4.5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34016" y="485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0" y="4876800"/>
            <a:ext cx="81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Height</a:t>
            </a:r>
            <a:endParaRPr lang="en-US" b="1" dirty="0"/>
          </a:p>
        </p:txBody>
      </p:sp>
      <p:graphicFrame>
        <p:nvGraphicFramePr>
          <p:cNvPr id="98322" name="Object 18"/>
          <p:cNvGraphicFramePr>
            <a:graphicFrameLocks noChangeAspect="1"/>
          </p:cNvGraphicFramePr>
          <p:nvPr/>
        </p:nvGraphicFramePr>
        <p:xfrm>
          <a:off x="6400800" y="2743200"/>
          <a:ext cx="2189382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5" imgW="812447" imgH="660113" progId="Equation.DSMT4">
                  <p:embed/>
                </p:oleObj>
              </mc:Choice>
              <mc:Fallback>
                <p:oleObj name="Equation" r:id="rId5" imgW="812447" imgH="6601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743200"/>
                        <a:ext cx="2189382" cy="13112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Perpetua" pitchFamily="18" charset="0"/>
              </a:rPr>
              <a:t>Expectation or average position</a:t>
            </a:r>
            <a:endParaRPr lang="en-US" b="1" dirty="0">
              <a:latin typeface="Perpetua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09800" y="4782456"/>
            <a:ext cx="495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17060" y="1905000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71800" y="3352800"/>
            <a:ext cx="152400" cy="142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29200" y="4067628"/>
            <a:ext cx="185058" cy="700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2743200"/>
            <a:ext cx="122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Probability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29718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0.6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3593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0.4</a:t>
            </a:r>
            <a:endParaRPr lang="en-US" b="1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35409"/>
              </p:ext>
            </p:extLst>
          </p:nvPr>
        </p:nvGraphicFramePr>
        <p:xfrm>
          <a:off x="73025" y="5600700"/>
          <a:ext cx="87693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3" imgW="2413000" imgH="431800" progId="Equation.DSMT4">
                  <p:embed/>
                </p:oleObj>
              </mc:Choice>
              <mc:Fallback>
                <p:oleObj name="Equation" r:id="rId3" imgW="2413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5600700"/>
                        <a:ext cx="8769350" cy="11557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71800" y="487680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1m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33788" y="488043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2m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510540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Distance (x)</a:t>
            </a:r>
            <a:endParaRPr lang="en-US" b="1" dirty="0"/>
          </a:p>
        </p:txBody>
      </p:sp>
      <p:sp>
        <p:nvSpPr>
          <p:cNvPr id="4" name="AutoShape 12" descr="Image result for POKEMON RUNN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Image result for POKEMON RUNNI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Image result for POKEMON RUNNING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9346" name="Picture 18" descr="C:\Users\iitp\Desktop\giphy (1)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600200"/>
            <a:ext cx="1538012" cy="15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C:\Users\iitp\Desktop\giphy (1)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1625428"/>
            <a:ext cx="1890988" cy="15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267200" y="5410200"/>
            <a:ext cx="4724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-0.0037 L 0.23993 -0.015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/>
      <p:bldP spid="16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Perpetua" pitchFamily="18" charset="0"/>
              </a:rPr>
              <a:t>Expectation value of </a:t>
            </a:r>
            <a:r>
              <a:rPr lang="en-US" b="1" dirty="0" smtClean="0">
                <a:latin typeface="Perpetua" pitchFamily="18" charset="0"/>
              </a:rPr>
              <a:t> position of a </a:t>
            </a:r>
            <a:r>
              <a:rPr lang="en-US" b="1" dirty="0" smtClean="0">
                <a:latin typeface="Perpetua" pitchFamily="18" charset="0"/>
              </a:rPr>
              <a:t>quantum particle</a:t>
            </a:r>
            <a:endParaRPr lang="en-US" b="1" dirty="0">
              <a:latin typeface="Perpet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221046"/>
              </p:ext>
            </p:extLst>
          </p:nvPr>
        </p:nvGraphicFramePr>
        <p:xfrm>
          <a:off x="609600" y="5562600"/>
          <a:ext cx="2852249" cy="86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Equation" r:id="rId3" imgW="1040948" imgH="431613" progId="Equation.DSMT4">
                  <p:embed/>
                </p:oleObj>
              </mc:Choice>
              <mc:Fallback>
                <p:oleObj name="Equation" r:id="rId3" imgW="1040948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562600"/>
                        <a:ext cx="2852249" cy="86989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6107" y="4200837"/>
            <a:ext cx="8186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What is the expectation value of the position of  the particle ?</a:t>
            </a:r>
            <a:endParaRPr lang="en-US" sz="2400" b="1" dirty="0">
              <a:latin typeface="Perpetua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761699"/>
              </p:ext>
            </p:extLst>
          </p:nvPr>
        </p:nvGraphicFramePr>
        <p:xfrm>
          <a:off x="4419600" y="5190423"/>
          <a:ext cx="3594100" cy="1536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Equation" r:id="rId5" imgW="1409700" imgH="825500" progId="Equation.DSMT4">
                  <p:embed/>
                </p:oleObj>
              </mc:Choice>
              <mc:Fallback>
                <p:oleObj name="Equation" r:id="rId5" imgW="1409700" imgH="825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190423"/>
                        <a:ext cx="3594100" cy="153695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0995"/>
              </p:ext>
            </p:extLst>
          </p:nvPr>
        </p:nvGraphicFramePr>
        <p:xfrm>
          <a:off x="3320473" y="2861703"/>
          <a:ext cx="36068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Equation" r:id="rId7" imgW="888614" imgH="203112" progId="Equation.DSMT4">
                  <p:embed/>
                </p:oleObj>
              </mc:Choice>
              <mc:Fallback>
                <p:oleObj name="Equation" r:id="rId7" imgW="888614" imgH="203112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0473" y="2861703"/>
                        <a:ext cx="3606800" cy="8112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0273" y="1539316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Perpetua" pitchFamily="18" charset="0"/>
              </a:rPr>
              <a:t>P</a:t>
            </a:r>
            <a:r>
              <a:rPr lang="en-US" sz="3200" b="1" dirty="0" smtClean="0">
                <a:latin typeface="Perpetua" pitchFamily="18" charset="0"/>
              </a:rPr>
              <a:t>robability that the particle can be found in the interval dx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4357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Postulate 4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58" y="990600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Perpetua" pitchFamily="18" charset="0"/>
            </a:endParaRPr>
          </a:p>
          <a:p>
            <a:endParaRPr lang="en-US" sz="2800" dirty="0" smtClean="0">
              <a:latin typeface="Perpet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Perpetua" pitchFamily="18" charset="0"/>
              </a:rPr>
              <a:t> </a:t>
            </a:r>
            <a:r>
              <a:rPr lang="en-US" sz="2800" b="1" dirty="0" smtClean="0">
                <a:latin typeface="Perpetua" pitchFamily="18" charset="0"/>
              </a:rPr>
              <a:t>Let </a:t>
            </a:r>
            <a:r>
              <a:rPr lang="en-US" sz="2800" b="1" dirty="0" smtClean="0">
                <a:latin typeface="Perpetua" pitchFamily="18" charset="0"/>
                <a:sym typeface="Symbol"/>
              </a:rPr>
              <a:t></a:t>
            </a:r>
            <a:r>
              <a:rPr lang="en-US" sz="2800" b="1" baseline="-25000" dirty="0" smtClean="0">
                <a:latin typeface="Perpetua" pitchFamily="18" charset="0"/>
                <a:sym typeface="Symbol"/>
              </a:rPr>
              <a:t> </a:t>
            </a:r>
            <a:r>
              <a:rPr lang="en-US" sz="2800" b="1" dirty="0" smtClean="0">
                <a:latin typeface="Perpetua" pitchFamily="18" charset="0"/>
                <a:sym typeface="Symbol"/>
              </a:rPr>
              <a:t>(x) describe the </a:t>
            </a:r>
            <a:r>
              <a:rPr lang="en-US" sz="2800" b="1" dirty="0" err="1" smtClean="0">
                <a:latin typeface="Perpetua" pitchFamily="18" charset="0"/>
                <a:sym typeface="Symbol"/>
              </a:rPr>
              <a:t>wavefunction</a:t>
            </a:r>
            <a:r>
              <a:rPr lang="en-US" sz="2800" b="1" dirty="0" smtClean="0">
                <a:latin typeface="Perpetua" pitchFamily="18" charset="0"/>
                <a:sym typeface="Symbol"/>
              </a:rPr>
              <a:t> of a quantum system, </a:t>
            </a:r>
            <a:r>
              <a:rPr lang="en-US" sz="2800" b="1" dirty="0" smtClean="0">
                <a:latin typeface="Perpetua" pitchFamily="18" charset="0"/>
              </a:rPr>
              <a:t>average value of the position (x) is given by the expectation value integral:</a:t>
            </a:r>
            <a:endParaRPr lang="en-US" sz="2800" b="1" dirty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066800"/>
            <a:ext cx="3860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Perpetua" pitchFamily="18" charset="0"/>
              </a:rPr>
              <a:t>Expectation values</a:t>
            </a:r>
            <a:endParaRPr lang="en-US" sz="3600" b="1" dirty="0">
              <a:solidFill>
                <a:srgbClr val="00B0F0"/>
              </a:solidFill>
              <a:latin typeface="Perpetua" pitchFamily="18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707907"/>
              </p:ext>
            </p:extLst>
          </p:nvPr>
        </p:nvGraphicFramePr>
        <p:xfrm>
          <a:off x="2590800" y="3733800"/>
          <a:ext cx="4038600" cy="82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3" imgW="1346200" imgH="279400" progId="Equation.DSMT4">
                  <p:embed/>
                </p:oleObj>
              </mc:Choice>
              <mc:Fallback>
                <p:oleObj name="Equation" r:id="rId3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4038600" cy="82509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9" name="Object 19"/>
          <p:cNvGraphicFramePr>
            <a:graphicFrameLocks noChangeAspect="1"/>
          </p:cNvGraphicFramePr>
          <p:nvPr/>
        </p:nvGraphicFramePr>
        <p:xfrm>
          <a:off x="2667000" y="4876800"/>
          <a:ext cx="4038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5" imgW="1346200" imgH="279400" progId="Equation.DSMT4">
                  <p:embed/>
                </p:oleObj>
              </mc:Choice>
              <mc:Fallback>
                <p:oleObj name="Equation" r:id="rId5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76800"/>
                        <a:ext cx="4038600" cy="825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67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Perpetua" pitchFamily="18" charset="0"/>
              </a:rPr>
              <a:t>A particle is limited to the x axis has the </a:t>
            </a:r>
            <a:r>
              <a:rPr lang="en-US" b="1" dirty="0" smtClean="0">
                <a:latin typeface="Perpetua" pitchFamily="18" charset="0"/>
              </a:rPr>
              <a:t>wave function </a:t>
            </a:r>
            <a:r>
              <a:rPr lang="en-US" b="1" i="1" dirty="0">
                <a:latin typeface="Perpetua" pitchFamily="18" charset="0"/>
                <a:sym typeface="Symbol"/>
              </a:rPr>
              <a:t>(x)</a:t>
            </a:r>
            <a:r>
              <a:rPr lang="en-US" b="1" i="1" dirty="0">
                <a:latin typeface="Perpetua" pitchFamily="18" charset="0"/>
              </a:rPr>
              <a:t> =Ax</a:t>
            </a:r>
            <a:r>
              <a:rPr lang="en-US" b="1" dirty="0">
                <a:latin typeface="Perpetua" pitchFamily="18" charset="0"/>
              </a:rPr>
              <a:t> between x=0 and </a:t>
            </a:r>
            <a:r>
              <a:rPr lang="en-US" b="1" dirty="0" smtClean="0">
                <a:latin typeface="Perpetua" pitchFamily="18" charset="0"/>
              </a:rPr>
              <a:t>x=1, </a:t>
            </a:r>
            <a:r>
              <a:rPr lang="en-US" b="1" i="1" dirty="0">
                <a:latin typeface="Perpetua" pitchFamily="18" charset="0"/>
                <a:sym typeface="Symbol"/>
              </a:rPr>
              <a:t>(x) </a:t>
            </a:r>
            <a:r>
              <a:rPr lang="en-US" b="1" dirty="0">
                <a:latin typeface="Perpetua" pitchFamily="18" charset="0"/>
              </a:rPr>
              <a:t>=0 elsewhere. </a:t>
            </a:r>
            <a:r>
              <a:rPr lang="en-US" b="1" dirty="0" smtClean="0">
                <a:latin typeface="Perpetua" pitchFamily="18" charset="0"/>
              </a:rPr>
              <a:t>Find the expectation value &lt;x&gt; of the particle’s position</a:t>
            </a:r>
            <a:r>
              <a:rPr lang="en-US" dirty="0" smtClean="0">
                <a:latin typeface="Perpetua" pitchFamily="18" charset="0"/>
              </a:rPr>
              <a:t>.</a:t>
            </a:r>
            <a:endParaRPr lang="en-US" dirty="0">
              <a:latin typeface="Perpetua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4449" name="Object 1"/>
          <p:cNvGraphicFramePr>
            <a:graphicFrameLocks noChangeAspect="1"/>
          </p:cNvGraphicFramePr>
          <p:nvPr/>
        </p:nvGraphicFramePr>
        <p:xfrm>
          <a:off x="2438400" y="2819400"/>
          <a:ext cx="4038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Equation" r:id="rId3" imgW="1346200" imgH="279400" progId="Equation.DSMT4">
                  <p:embed/>
                </p:oleObj>
              </mc:Choice>
              <mc:Fallback>
                <p:oleObj name="Equation" r:id="rId3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19400"/>
                        <a:ext cx="4038600" cy="825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2895600" y="5029200"/>
          <a:ext cx="32385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Equation" r:id="rId5" imgW="1079032" imgH="482391" progId="Equation.DSMT4">
                  <p:embed/>
                </p:oleObj>
              </mc:Choice>
              <mc:Fallback>
                <p:oleObj name="Equation" r:id="rId5" imgW="1079032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3238500" cy="14255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3396" y="4042230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Recollect </a:t>
            </a:r>
            <a:endParaRPr lang="en-US" sz="3200" b="1" dirty="0">
              <a:latin typeface="Perpetua" pitchFamily="18" charset="0"/>
            </a:endParaRPr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3543300" y="3956050"/>
          <a:ext cx="14478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Equation" r:id="rId7" imgW="482391" imgH="228501" progId="Equation.DSMT4">
                  <p:embed/>
                </p:oleObj>
              </mc:Choice>
              <mc:Fallback>
                <p:oleObj name="Equation" r:id="rId7" imgW="482391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956050"/>
                        <a:ext cx="1447800" cy="6746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1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Perpetua" pitchFamily="18" charset="0"/>
              </a:rPr>
              <a:t>Postulate 5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OPERATORS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316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Postulate 5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58" y="18288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Perpetua" pitchFamily="18" charset="0"/>
            </a:endParaRPr>
          </a:p>
          <a:p>
            <a:endParaRPr lang="en-US" sz="2800" dirty="0" smtClean="0">
              <a:latin typeface="Perpet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Perpetua" pitchFamily="18" charset="0"/>
              </a:rPr>
              <a:t> To every measurable quantity (Observable) in classical mechanics there corresponds an </a:t>
            </a:r>
            <a:r>
              <a:rPr lang="en-US" sz="2800" b="1" dirty="0" smtClean="0">
                <a:latin typeface="Perpetua" pitchFamily="18" charset="0"/>
              </a:rPr>
              <a:t>OPERATOR</a:t>
            </a:r>
            <a:r>
              <a:rPr lang="en-US" sz="2800" dirty="0" smtClean="0">
                <a:latin typeface="Perpetua" pitchFamily="18" charset="0"/>
              </a:rPr>
              <a:t> in quantum mechanics.</a:t>
            </a:r>
            <a:endParaRPr lang="en-US" sz="2800" dirty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30" y="12192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How to extract meaningful information from </a:t>
            </a:r>
            <a:r>
              <a:rPr lang="en-US" sz="3200" b="1" dirty="0" err="1" smtClean="0">
                <a:latin typeface="Perpetua" pitchFamily="18" charset="0"/>
              </a:rPr>
              <a:t>wavefunction</a:t>
            </a:r>
            <a:r>
              <a:rPr lang="en-US" sz="3200" b="1" dirty="0" smtClean="0">
                <a:latin typeface="Perpetua" pitchFamily="18" charset="0"/>
              </a:rPr>
              <a:t>?</a:t>
            </a:r>
            <a:endParaRPr lang="en-US" sz="3200" b="1" dirty="0">
              <a:latin typeface="Perpetua" pitchFamily="18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350916"/>
              </p:ext>
            </p:extLst>
          </p:nvPr>
        </p:nvGraphicFramePr>
        <p:xfrm>
          <a:off x="2332038" y="4191000"/>
          <a:ext cx="473551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3" imgW="1168200" imgH="241200" progId="Equation.DSMT4">
                  <p:embed/>
                </p:oleObj>
              </mc:Choice>
              <mc:Fallback>
                <p:oleObj name="Equation" r:id="rId3" imgW="116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4191000"/>
                        <a:ext cx="4735512" cy="952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3276602" y="5257800"/>
            <a:ext cx="76198" cy="4755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334000" y="5029200"/>
            <a:ext cx="381000" cy="4245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0" y="5525869"/>
            <a:ext cx="2783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Result of the measurement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6172200"/>
            <a:ext cx="3359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Perpetua" pitchFamily="18" charset="0"/>
              </a:rPr>
              <a:t>Eigen value equation</a:t>
            </a:r>
            <a:endParaRPr lang="en-US" sz="2800" b="1" dirty="0">
              <a:latin typeface="Perpet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9658" y="4252686"/>
            <a:ext cx="1785258" cy="881742"/>
          </a:xfrm>
          <a:prstGeom prst="rect">
            <a:avLst/>
          </a:prstGeom>
          <a:solidFill>
            <a:srgbClr val="4F81BD">
              <a:alpha val="40000"/>
            </a:srgbClr>
          </a:solidFill>
          <a:ln>
            <a:solidFill>
              <a:srgbClr val="385D8A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5712039"/>
            <a:ext cx="282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Analogous to measurement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4953000" y="4191000"/>
            <a:ext cx="381000" cy="881742"/>
          </a:xfrm>
          <a:prstGeom prst="rect">
            <a:avLst/>
          </a:prstGeom>
          <a:solidFill>
            <a:srgbClr val="4F81BD">
              <a:alpha val="40000"/>
            </a:srgbClr>
          </a:solidFill>
          <a:ln>
            <a:solidFill>
              <a:srgbClr val="385D8A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 animBg="1"/>
      <p:bldP spid="12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Lets see some simple examples 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of operator’s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230664"/>
              </p:ext>
            </p:extLst>
          </p:nvPr>
        </p:nvGraphicFramePr>
        <p:xfrm>
          <a:off x="2540000" y="1397000"/>
          <a:ext cx="4318000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503975"/>
              </p:ext>
            </p:extLst>
          </p:nvPr>
        </p:nvGraphicFramePr>
        <p:xfrm>
          <a:off x="3149600" y="1447800"/>
          <a:ext cx="61753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8" name="Equation" r:id="rId3" imgW="152280" imgH="203040" progId="Equation.DSMT4">
                  <p:embed/>
                </p:oleObj>
              </mc:Choice>
              <mc:Fallback>
                <p:oleObj name="Equation" r:id="rId3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1447800"/>
                        <a:ext cx="617538" cy="8016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682868"/>
              </p:ext>
            </p:extLst>
          </p:nvPr>
        </p:nvGraphicFramePr>
        <p:xfrm>
          <a:off x="3249613" y="2354957"/>
          <a:ext cx="433387" cy="769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9" name="Equation" r:id="rId5" imgW="215640" imgH="393480" progId="Equation.DSMT4">
                  <p:embed/>
                </p:oleObj>
              </mc:Choice>
              <mc:Fallback>
                <p:oleObj name="Equation" r:id="rId5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2354957"/>
                        <a:ext cx="433387" cy="76924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221917"/>
              </p:ext>
            </p:extLst>
          </p:nvPr>
        </p:nvGraphicFramePr>
        <p:xfrm>
          <a:off x="3238500" y="3124200"/>
          <a:ext cx="5603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0" name="Equation" r:id="rId7" imgW="279360" imgH="419040" progId="Equation.DSMT4">
                  <p:embed/>
                </p:oleObj>
              </mc:Choice>
              <mc:Fallback>
                <p:oleObj name="Equation" r:id="rId7" imgW="279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3124200"/>
                        <a:ext cx="560388" cy="819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000016"/>
              </p:ext>
            </p:extLst>
          </p:nvPr>
        </p:nvGraphicFramePr>
        <p:xfrm>
          <a:off x="3259138" y="3956050"/>
          <a:ext cx="4619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1" name="Equation" r:id="rId9" imgW="126720" imgH="203040" progId="Equation.DSMT4">
                  <p:embed/>
                </p:oleObj>
              </mc:Choice>
              <mc:Fallback>
                <p:oleObj name="Equation" r:id="rId9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3956050"/>
                        <a:ext cx="461962" cy="727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281340"/>
              </p:ext>
            </p:extLst>
          </p:nvPr>
        </p:nvGraphicFramePr>
        <p:xfrm>
          <a:off x="3302000" y="4808538"/>
          <a:ext cx="46355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4808538"/>
                        <a:ext cx="463550" cy="636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822289"/>
              </p:ext>
            </p:extLst>
          </p:nvPr>
        </p:nvGraphicFramePr>
        <p:xfrm>
          <a:off x="5181600" y="1460500"/>
          <a:ext cx="130175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3" name="Equation" r:id="rId13" imgW="368280" imgH="215640" progId="Equation.DSMT4">
                  <p:embed/>
                </p:oleObj>
              </mc:Choice>
              <mc:Fallback>
                <p:oleObj name="Equation" r:id="rId13" imgW="368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460500"/>
                        <a:ext cx="1301750" cy="7413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659250"/>
              </p:ext>
            </p:extLst>
          </p:nvPr>
        </p:nvGraphicFramePr>
        <p:xfrm>
          <a:off x="5207000" y="2438400"/>
          <a:ext cx="1144226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4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2438400"/>
                        <a:ext cx="1144226" cy="523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320016"/>
              </p:ext>
            </p:extLst>
          </p:nvPr>
        </p:nvGraphicFramePr>
        <p:xfrm>
          <a:off x="5387614" y="3234417"/>
          <a:ext cx="908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" name="Equation" r:id="rId17" imgW="342720" imgH="203040" progId="Equation.DSMT4">
                  <p:embed/>
                </p:oleObj>
              </mc:Choice>
              <mc:Fallback>
                <p:oleObj name="Equation" r:id="rId17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614" y="3234417"/>
                        <a:ext cx="908050" cy="523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652998"/>
              </p:ext>
            </p:extLst>
          </p:nvPr>
        </p:nvGraphicFramePr>
        <p:xfrm>
          <a:off x="5432425" y="4110038"/>
          <a:ext cx="8413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6" name="Equation" r:id="rId19" imgW="317160" imgH="203040" progId="Equation.DSMT4">
                  <p:embed/>
                </p:oleObj>
              </mc:Choice>
              <mc:Fallback>
                <p:oleObj name="Equation" r:id="rId19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4110038"/>
                        <a:ext cx="841375" cy="523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644306"/>
              </p:ext>
            </p:extLst>
          </p:nvPr>
        </p:nvGraphicFramePr>
        <p:xfrm>
          <a:off x="5436826" y="4899025"/>
          <a:ext cx="908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7" name="Equation" r:id="rId21" imgW="342720" imgH="203040" progId="Equation.DSMT4">
                  <p:embed/>
                </p:oleObj>
              </mc:Choice>
              <mc:Fallback>
                <p:oleObj name="Equation" r:id="rId21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826" y="4899025"/>
                        <a:ext cx="908050" cy="523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6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85D8A"/>
                </a:solidFill>
              </a:rPr>
              <a:t>RECAP: Quantum Physics</a:t>
            </a:r>
            <a:endParaRPr lang="en-US" b="1" dirty="0">
              <a:solidFill>
                <a:srgbClr val="385D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To get full knowledge of a problem </a:t>
            </a:r>
            <a:r>
              <a:rPr lang="en-US" b="1" dirty="0" smtClean="0">
                <a:solidFill>
                  <a:srgbClr val="0070C0"/>
                </a:solidFill>
              </a:rPr>
              <a:t>POSITION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0F0"/>
                </a:solidFill>
              </a:rPr>
              <a:t>MOMENTUM</a:t>
            </a:r>
            <a:r>
              <a:rPr lang="en-US" dirty="0" smtClean="0"/>
              <a:t> need to be known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QUANTUM particles </a:t>
            </a:r>
            <a:r>
              <a:rPr lang="en-US" dirty="0" smtClean="0"/>
              <a:t>its Uncertain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First Postulate Introduce a parameter called   </a:t>
            </a:r>
            <a:r>
              <a:rPr lang="en-US" sz="5400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</a:t>
            </a:r>
            <a:r>
              <a:rPr lang="en-US" sz="5400" b="1" dirty="0">
                <a:solidFill>
                  <a:srgbClr val="002060"/>
                </a:solidFill>
                <a:latin typeface="Perpetua" pitchFamily="18" charset="0"/>
                <a:sym typeface="Symbol"/>
              </a:rPr>
              <a:t>(x</a:t>
            </a:r>
            <a:r>
              <a:rPr lang="en-US" sz="5400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)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This is obtained as Solution of Master Equation known as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Perpetua" pitchFamily="18" charset="0"/>
                <a:sym typeface="Symbol"/>
              </a:rPr>
              <a:t>SCHRODINGER EQUATION, </a:t>
            </a: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  <a:sym typeface="Symbol"/>
              </a:rPr>
              <a:t>which give </a:t>
            </a:r>
            <a:r>
              <a:rPr lang="en-US" b="1" dirty="0" smtClean="0">
                <a:solidFill>
                  <a:srgbClr val="00B050"/>
                </a:solidFill>
                <a:latin typeface="Perpetua" pitchFamily="18" charset="0"/>
                <a:sym typeface="Symbol"/>
              </a:rPr>
              <a:t>FULL INFORMATION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720280"/>
              </p:ext>
            </p:extLst>
          </p:nvPr>
        </p:nvGraphicFramePr>
        <p:xfrm>
          <a:off x="6858000" y="2819400"/>
          <a:ext cx="205740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698400" imgH="393480" progId="Equation.DSMT4">
                  <p:embed/>
                </p:oleObj>
              </mc:Choice>
              <mc:Fallback>
                <p:oleObj name="Equation" r:id="rId3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19400"/>
                        <a:ext cx="2057400" cy="11541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1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0"/>
            <a:ext cx="7792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Perpetua" pitchFamily="18" charset="0"/>
              </a:rPr>
              <a:t>Expectation value of observable</a:t>
            </a:r>
            <a:endParaRPr lang="en-US" sz="4400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482738"/>
              </p:ext>
            </p:extLst>
          </p:nvPr>
        </p:nvGraphicFramePr>
        <p:xfrm>
          <a:off x="2147888" y="1169988"/>
          <a:ext cx="474027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Equation" r:id="rId3" imgW="1168200" imgH="241200" progId="Equation.DSMT4">
                  <p:embed/>
                </p:oleObj>
              </mc:Choice>
              <mc:Fallback>
                <p:oleObj name="Equation" r:id="rId3" imgW="116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1169988"/>
                        <a:ext cx="4740275" cy="9636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247293"/>
              </p:ext>
            </p:extLst>
          </p:nvPr>
        </p:nvGraphicFramePr>
        <p:xfrm>
          <a:off x="889000" y="2312988"/>
          <a:ext cx="76263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" name="Equation" r:id="rId5" imgW="1879560" imgH="241200" progId="Equation.DSMT4">
                  <p:embed/>
                </p:oleObj>
              </mc:Choice>
              <mc:Fallback>
                <p:oleObj name="Equation" r:id="rId5" imgW="1879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2312988"/>
                        <a:ext cx="7626350" cy="9636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69759"/>
              </p:ext>
            </p:extLst>
          </p:nvPr>
        </p:nvGraphicFramePr>
        <p:xfrm>
          <a:off x="665163" y="3505200"/>
          <a:ext cx="8221662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Equation" r:id="rId7" imgW="2400120" imgH="380880" progId="Equation.DSMT4">
                  <p:embed/>
                </p:oleObj>
              </mc:Choice>
              <mc:Fallback>
                <p:oleObj name="Equation" r:id="rId7" imgW="2400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3505200"/>
                        <a:ext cx="8221662" cy="12842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23705"/>
              </p:ext>
            </p:extLst>
          </p:nvPr>
        </p:nvGraphicFramePr>
        <p:xfrm>
          <a:off x="2162175" y="5029200"/>
          <a:ext cx="499903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1" name="Equation" r:id="rId9" imgW="1422360" imgH="380880" progId="Equation.DSMT4">
                  <p:embed/>
                </p:oleObj>
              </mc:Choice>
              <mc:Fallback>
                <p:oleObj name="Equation" r:id="rId9" imgW="1422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029200"/>
                        <a:ext cx="4999038" cy="13176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27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Operators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641487"/>
            <a:ext cx="4114800" cy="62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669971" y="14478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4724400"/>
            <a:ext cx="67056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Introducing position operator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14800" y="1371600"/>
          <a:ext cx="11969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Equation" r:id="rId3" imgW="355138" imgH="177569" progId="Equation.DSMT4">
                  <p:embed/>
                </p:oleObj>
              </mc:Choice>
              <mc:Fallback>
                <p:oleObj name="Equation" r:id="rId3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371600"/>
                        <a:ext cx="1196975" cy="5810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3124200" y="3200400"/>
          <a:ext cx="38115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Equation" r:id="rId5" imgW="939392" imgH="203112" progId="Equation.DSMT4">
                  <p:embed/>
                </p:oleObj>
              </mc:Choice>
              <mc:Fallback>
                <p:oleObj name="Equation" r:id="rId5" imgW="93939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00400"/>
                        <a:ext cx="3811587" cy="8112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370960"/>
              </p:ext>
            </p:extLst>
          </p:nvPr>
        </p:nvGraphicFramePr>
        <p:xfrm>
          <a:off x="2789238" y="5105400"/>
          <a:ext cx="47402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Equation" r:id="rId7" imgW="1168200" imgH="241200" progId="Equation.DSMT4">
                  <p:embed/>
                </p:oleObj>
              </mc:Choice>
              <mc:Fallback>
                <p:oleObj name="Equation" r:id="rId7" imgW="116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5105400"/>
                        <a:ext cx="4740275" cy="9636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49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Expectation value of position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762000" y="4648200"/>
          <a:ext cx="3657600" cy="99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Equation" r:id="rId3" imgW="1371600" imgH="380880" progId="Equation.DSMT4">
                  <p:embed/>
                </p:oleObj>
              </mc:Choice>
              <mc:Fallback>
                <p:oleObj name="Equation" r:id="rId3" imgW="1371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3657600" cy="99970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2743200" y="3276600"/>
          <a:ext cx="4038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7" name="Equation" r:id="rId5" imgW="1346040" imgH="279360" progId="Equation.DSMT4">
                  <p:embed/>
                </p:oleObj>
              </mc:Choice>
              <mc:Fallback>
                <p:oleObj name="Equation" r:id="rId5" imgW="1346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76600"/>
                        <a:ext cx="4038600" cy="825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1905000" y="1295400"/>
          <a:ext cx="576421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Equation" r:id="rId7" imgW="1422360" imgH="380880" progId="Equation.DSMT4">
                  <p:embed/>
                </p:oleObj>
              </mc:Choice>
              <mc:Fallback>
                <p:oleObj name="Equation" r:id="rId7" imgW="1422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764213" cy="15113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105400" y="3200400"/>
            <a:ext cx="1219200" cy="99060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670091"/>
              </p:ext>
            </p:extLst>
          </p:nvPr>
        </p:nvGraphicFramePr>
        <p:xfrm>
          <a:off x="4800600" y="4495800"/>
          <a:ext cx="3657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name="Equation" r:id="rId9" imgW="1371600" imgH="812520" progId="Equation.DSMT4">
                  <p:embed/>
                </p:oleObj>
              </mc:Choice>
              <mc:Fallback>
                <p:oleObj name="Equation" r:id="rId9" imgW="13716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495800"/>
                        <a:ext cx="3657600" cy="2133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8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Introducing momentum operator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24200" y="1143000"/>
          <a:ext cx="2352675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" name="Equation" r:id="rId3" imgW="698197" imgH="393529" progId="Equation.DSMT4">
                  <p:embed/>
                </p:oleObj>
              </mc:Choice>
              <mc:Fallback>
                <p:oleObj name="Equation" r:id="rId3" imgW="69819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143000"/>
                        <a:ext cx="2352675" cy="12874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1981200" y="2667000"/>
          <a:ext cx="5253037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Equation" r:id="rId5" imgW="1295400" imgH="393700" progId="Equation.DSMT4">
                  <p:embed/>
                </p:oleObj>
              </mc:Choice>
              <mc:Fallback>
                <p:oleObj name="Equation" r:id="rId5" imgW="1295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5253037" cy="15716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720725" y="4648200"/>
          <a:ext cx="767715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name="Equation" r:id="rId7" imgW="1892300" imgH="457200" progId="Equation.DSMT4">
                  <p:embed/>
                </p:oleObj>
              </mc:Choice>
              <mc:Fallback>
                <p:oleObj name="Equation" r:id="rId7" imgW="189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4648200"/>
                        <a:ext cx="7677150" cy="18256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4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Introducing Energy operator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678947"/>
              </p:ext>
            </p:extLst>
          </p:nvPr>
        </p:nvGraphicFramePr>
        <p:xfrm>
          <a:off x="3048000" y="1066800"/>
          <a:ext cx="2854821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Equation" r:id="rId3" imgW="596641" imgH="393529" progId="Equation.DSMT4">
                  <p:embed/>
                </p:oleObj>
              </mc:Choice>
              <mc:Fallback>
                <p:oleObj name="Equation" r:id="rId3" imgW="59664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066800"/>
                        <a:ext cx="2854821" cy="18288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3276600" y="3276600"/>
          <a:ext cx="212566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Equation" r:id="rId5" imgW="444240" imgH="203040" progId="Equation.DSMT4">
                  <p:embed/>
                </p:oleObj>
              </mc:Choice>
              <mc:Fallback>
                <p:oleObj name="Equation" r:id="rId5" imgW="444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76600"/>
                        <a:ext cx="2125662" cy="9445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534987" y="4904088"/>
          <a:ext cx="8304213" cy="157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Equation" r:id="rId7" imgW="2019240" imgH="393480" progId="Equation.DSMT4">
                  <p:embed/>
                </p:oleObj>
              </mc:Choice>
              <mc:Fallback>
                <p:oleObj name="Equation" r:id="rId7" imgW="2019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" y="4904088"/>
                        <a:ext cx="8304213" cy="15729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2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Perpetua" pitchFamily="18" charset="0"/>
              </a:rPr>
              <a:t>IMPORTANT GOAL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219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Perpetua" pitchFamily="18" charset="0"/>
              </a:rPr>
              <a:t> Invent a differential equation, whose solution is </a:t>
            </a:r>
            <a:r>
              <a:rPr lang="en-US" sz="4000" b="1" i="1" dirty="0" smtClean="0">
                <a:solidFill>
                  <a:srgbClr val="FF0000"/>
                </a:solidFill>
                <a:latin typeface="Perpetua" pitchFamily="18" charset="0"/>
                <a:sym typeface="Symbol"/>
              </a:rPr>
              <a:t>(</a:t>
            </a:r>
            <a:r>
              <a:rPr lang="en-US" sz="4000" b="1" i="1" dirty="0" err="1" smtClean="0">
                <a:solidFill>
                  <a:srgbClr val="FF0000"/>
                </a:solidFill>
                <a:latin typeface="Perpetua" pitchFamily="18" charset="0"/>
                <a:sym typeface="Symbol"/>
              </a:rPr>
              <a:t>x,t</a:t>
            </a:r>
            <a:r>
              <a:rPr lang="en-US" sz="4000" b="1" i="1" dirty="0" smtClean="0">
                <a:solidFill>
                  <a:srgbClr val="FF0000"/>
                </a:solidFill>
                <a:latin typeface="Perpetua" pitchFamily="18" charset="0"/>
                <a:sym typeface="Symbol"/>
              </a:rPr>
              <a:t>)!</a:t>
            </a:r>
            <a:br>
              <a:rPr lang="en-US" sz="4000" b="1" i="1" dirty="0" smtClean="0">
                <a:solidFill>
                  <a:srgbClr val="FF0000"/>
                </a:solidFill>
                <a:latin typeface="Perpetua" pitchFamily="18" charset="0"/>
                <a:sym typeface="Symbol"/>
              </a:rPr>
            </a:br>
            <a:endParaRPr lang="en-US" sz="4000" b="1" i="1" dirty="0" smtClean="0">
              <a:solidFill>
                <a:srgbClr val="FF0000"/>
              </a:solidFill>
              <a:latin typeface="Perpetua" pitchFamily="18" charset="0"/>
              <a:sym typeface="Symbol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Perpetua" pitchFamily="18" charset="0"/>
                <a:sym typeface="Symbol"/>
              </a:rPr>
              <a:t>Similar to wave equation!</a:t>
            </a:r>
            <a:endParaRPr lang="en-US" sz="4000" b="1" dirty="0">
              <a:solidFill>
                <a:srgbClr val="0070C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Inventing a differential equation which will solve the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wavefunction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</a:t>
            </a:r>
            <a:r>
              <a:rPr lang="en-US" sz="3600" b="1" baseline="-25000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(x)!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Perpet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900622"/>
              </p:ext>
            </p:extLst>
          </p:nvPr>
        </p:nvGraphicFramePr>
        <p:xfrm>
          <a:off x="2514600" y="4267200"/>
          <a:ext cx="4789487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" name="Equation" r:id="rId3" imgW="1422400" imgH="419100" progId="Equation.DSMT4">
                  <p:embed/>
                </p:oleObj>
              </mc:Choice>
              <mc:Fallback>
                <p:oleObj name="Equation" r:id="rId3" imgW="1422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267200"/>
                        <a:ext cx="4789487" cy="13700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4267200" y="1676400"/>
          <a:ext cx="28654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5" name="Equation" r:id="rId5" imgW="850531" imgH="165028" progId="Equation.DSMT4">
                  <p:embed/>
                </p:oleObj>
              </mc:Choice>
              <mc:Fallback>
                <p:oleObj name="Equation" r:id="rId5" imgW="850531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76400"/>
                        <a:ext cx="2865437" cy="5397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1676400"/>
            <a:ext cx="1605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Classical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19400"/>
            <a:ext cx="3393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Quantum Mechanical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585652"/>
              </p:ext>
            </p:extLst>
          </p:nvPr>
        </p:nvGraphicFramePr>
        <p:xfrm>
          <a:off x="4343400" y="2514600"/>
          <a:ext cx="3200399" cy="10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6" name="Equation" r:id="rId7" imgW="825142" imgH="266584" progId="Equation.DSMT4">
                  <p:embed/>
                </p:oleObj>
              </mc:Choice>
              <mc:Fallback>
                <p:oleObj name="Equation" r:id="rId7" imgW="825142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14600"/>
                        <a:ext cx="3200399" cy="10034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6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Inventing a differential equation which will solve the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wavefunction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</a:t>
            </a:r>
            <a:r>
              <a:rPr lang="en-US" sz="3600" b="1" baseline="-25000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(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x,t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  <a:sym typeface="Symbol"/>
              </a:rPr>
              <a:t>)!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Perpet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33600" y="1524000"/>
          <a:ext cx="4789487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Equation" r:id="rId3" imgW="1422400" imgH="419100" progId="Equation.DSMT4">
                  <p:embed/>
                </p:oleObj>
              </mc:Choice>
              <mc:Fallback>
                <p:oleObj name="Equation" r:id="rId3" imgW="1422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24000"/>
                        <a:ext cx="4789487" cy="13700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1" name="Object 5"/>
          <p:cNvGraphicFramePr>
            <a:graphicFrameLocks noChangeAspect="1"/>
          </p:cNvGraphicFramePr>
          <p:nvPr/>
        </p:nvGraphicFramePr>
        <p:xfrm>
          <a:off x="371475" y="3276600"/>
          <a:ext cx="8466138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Equation" r:id="rId5" imgW="2514600" imgH="419100" progId="Equation.DSMT4">
                  <p:embed/>
                </p:oleObj>
              </mc:Choice>
              <mc:Fallback>
                <p:oleObj name="Equation" r:id="rId5" imgW="2514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3276600"/>
                        <a:ext cx="8466138" cy="13700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6800" y="5105400"/>
            <a:ext cx="7155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Perpetua" pitchFamily="18" charset="0"/>
              </a:rPr>
              <a:t>Schrodinger’s Equation (1-D)</a:t>
            </a:r>
            <a:endParaRPr lang="en-US" sz="4400" b="1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E:\BTech\PH103\Beiser.jpg"/>
          <p:cNvPicPr>
            <a:picLocks noChangeAspect="1" noChangeArrowheads="1"/>
          </p:cNvPicPr>
          <p:nvPr/>
        </p:nvPicPr>
        <p:blipFill>
          <a:blip r:embed="rId2"/>
          <a:srcRect t="45581" b="20465"/>
          <a:stretch>
            <a:fillRect/>
          </a:stretch>
        </p:blipFill>
        <p:spPr bwMode="auto">
          <a:xfrm>
            <a:off x="1066800" y="1143000"/>
            <a:ext cx="6987307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381000"/>
            <a:ext cx="5456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Perpetua" pitchFamily="18" charset="0"/>
              </a:rPr>
              <a:t>Ref. Arthur </a:t>
            </a:r>
            <a:r>
              <a:rPr lang="en-US" sz="4000" b="1" dirty="0" err="1" smtClean="0">
                <a:solidFill>
                  <a:srgbClr val="0070C0"/>
                </a:solidFill>
                <a:latin typeface="Perpetua" pitchFamily="18" charset="0"/>
              </a:rPr>
              <a:t>Beiser</a:t>
            </a:r>
            <a:r>
              <a:rPr lang="en-US" sz="4000" b="1" dirty="0" smtClean="0">
                <a:solidFill>
                  <a:srgbClr val="0070C0"/>
                </a:solidFill>
                <a:latin typeface="Perpetua" pitchFamily="18" charset="0"/>
              </a:rPr>
              <a:t>, P. 168</a:t>
            </a:r>
            <a:endParaRPr lang="en-US" sz="4000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3886200"/>
            <a:ext cx="9372600" cy="1524000"/>
          </a:xfrm>
          <a:prstGeom prst="ellipse">
            <a:avLst/>
          </a:prstGeom>
          <a:solidFill>
            <a:srgbClr val="E7258B">
              <a:alpha val="40000"/>
            </a:srgbClr>
          </a:solidFill>
          <a:ln>
            <a:solidFill>
              <a:srgbClr val="239F70">
                <a:alpha val="4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RECAP: Quantum Physics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545147"/>
              </p:ext>
            </p:extLst>
          </p:nvPr>
        </p:nvGraphicFramePr>
        <p:xfrm>
          <a:off x="4356100" y="3314700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3" imgW="431640" imgH="228600" progId="Equation.DSMT4">
                  <p:embed/>
                </p:oleObj>
              </mc:Choice>
              <mc:Fallback>
                <p:oleObj name="Equation" r:id="rId3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14700"/>
                        <a:ext cx="431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077137"/>
              </p:ext>
            </p:extLst>
          </p:nvPr>
        </p:nvGraphicFramePr>
        <p:xfrm>
          <a:off x="-93663" y="1447800"/>
          <a:ext cx="9351963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5" imgW="3174840" imgH="457200" progId="Equation.DSMT4">
                  <p:embed/>
                </p:oleObj>
              </mc:Choice>
              <mc:Fallback>
                <p:oleObj name="Equation" r:id="rId5" imgW="3174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663" y="1447800"/>
                        <a:ext cx="9351963" cy="13430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258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5" t="26296" r="24414" b="23715"/>
          <a:stretch/>
        </p:blipFill>
        <p:spPr bwMode="auto">
          <a:xfrm>
            <a:off x="1335314" y="2897187"/>
            <a:ext cx="6589486" cy="3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5943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86400" y="6019800"/>
            <a:ext cx="304800" cy="4249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78302" y="6096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n-US" b="1" dirty="0" smtClean="0"/>
              <a:t>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59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82" y="1371600"/>
            <a:ext cx="8482317" cy="51816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As per email received till now, following students requested for re-quiz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Kumari</a:t>
            </a:r>
            <a:r>
              <a:rPr lang="en-US" dirty="0"/>
              <a:t> </a:t>
            </a:r>
            <a:r>
              <a:rPr lang="en-US" dirty="0" err="1"/>
              <a:t>cb</a:t>
            </a:r>
            <a:r>
              <a:rPr lang="en-US" dirty="0"/>
              <a:t> 33 quiz 1</a:t>
            </a:r>
          </a:p>
          <a:p>
            <a:r>
              <a:rPr lang="en-US" dirty="0"/>
              <a:t>2. </a:t>
            </a:r>
            <a:r>
              <a:rPr lang="en-US" dirty="0" err="1"/>
              <a:t>Siyaram</a:t>
            </a:r>
            <a:r>
              <a:rPr lang="en-US" dirty="0"/>
              <a:t> CS 71 quiz 1</a:t>
            </a:r>
          </a:p>
          <a:p>
            <a:r>
              <a:rPr lang="en-US" dirty="0"/>
              <a:t>3. </a:t>
            </a:r>
            <a:r>
              <a:rPr lang="en-US" dirty="0" err="1" smtClean="0"/>
              <a:t>Ruchir</a:t>
            </a:r>
            <a:r>
              <a:rPr lang="en-US" dirty="0" smtClean="0"/>
              <a:t> </a:t>
            </a:r>
            <a:r>
              <a:rPr lang="en-US" dirty="0"/>
              <a:t>Mohan </a:t>
            </a:r>
            <a:r>
              <a:rPr lang="en-US" dirty="0" err="1"/>
              <a:t>Deoraj</a:t>
            </a:r>
            <a:r>
              <a:rPr lang="en-US" dirty="0"/>
              <a:t> quiz </a:t>
            </a:r>
            <a:r>
              <a:rPr lang="en-US" dirty="0" smtClean="0"/>
              <a:t>2</a:t>
            </a:r>
          </a:p>
          <a:p>
            <a:r>
              <a:rPr lang="en-IN" dirty="0" smtClean="0"/>
              <a:t>4. </a:t>
            </a:r>
            <a:r>
              <a:rPr lang="en-IN" dirty="0" err="1" smtClean="0"/>
              <a:t>sudhanshu</a:t>
            </a:r>
            <a:r>
              <a:rPr lang="en-IN" dirty="0" smtClean="0"/>
              <a:t> 2001ee75 quiz 1</a:t>
            </a:r>
          </a:p>
          <a:p>
            <a:r>
              <a:rPr lang="en-IN" dirty="0" smtClean="0"/>
              <a:t>5  </a:t>
            </a:r>
            <a:r>
              <a:rPr lang="en-IN" dirty="0" err="1" smtClean="0"/>
              <a:t>naman</a:t>
            </a:r>
            <a:r>
              <a:rPr lang="en-IN" dirty="0" smtClean="0"/>
              <a:t> </a:t>
            </a:r>
            <a:r>
              <a:rPr lang="en-IN" dirty="0" err="1" smtClean="0"/>
              <a:t>mudgal</a:t>
            </a:r>
            <a:r>
              <a:rPr lang="en-IN" dirty="0" smtClean="0"/>
              <a:t> </a:t>
            </a:r>
            <a:r>
              <a:rPr lang="en-IN" dirty="0"/>
              <a:t>. quiz 1 </a:t>
            </a:r>
            <a:endParaRPr lang="en-IN" dirty="0" smtClean="0"/>
          </a:p>
          <a:p>
            <a:r>
              <a:rPr lang="en-IN" dirty="0" smtClean="0"/>
              <a:t>6 </a:t>
            </a:r>
            <a:r>
              <a:rPr lang="en-IN" dirty="0"/>
              <a:t>VIVEK KUMAR SHUKLA, Roll </a:t>
            </a:r>
            <a:r>
              <a:rPr lang="en-IN" dirty="0" smtClean="0"/>
              <a:t>No-2001CE65</a:t>
            </a:r>
            <a:r>
              <a:rPr lang="en-IN" dirty="0"/>
              <a:t> </a:t>
            </a:r>
            <a:r>
              <a:rPr lang="en-IN" dirty="0" smtClean="0"/>
              <a:t>quiz 3</a:t>
            </a:r>
          </a:p>
          <a:p>
            <a:r>
              <a:rPr lang="en-IN" dirty="0" smtClean="0"/>
              <a:t>7 </a:t>
            </a:r>
            <a:r>
              <a:rPr lang="en-IN" dirty="0" err="1"/>
              <a:t>Sudhanshu</a:t>
            </a:r>
            <a:r>
              <a:rPr lang="en-IN" dirty="0"/>
              <a:t> </a:t>
            </a:r>
            <a:r>
              <a:rPr lang="en-IN" dirty="0" smtClean="0"/>
              <a:t>Singh quiz 1</a:t>
            </a:r>
          </a:p>
          <a:p>
            <a:r>
              <a:rPr lang="en-IN" dirty="0" smtClean="0"/>
              <a:t>8  </a:t>
            </a:r>
            <a:r>
              <a:rPr lang="en-IN" dirty="0" err="1" smtClean="0"/>
              <a:t>Parvesh</a:t>
            </a:r>
            <a:r>
              <a:rPr lang="en-IN" dirty="0" smtClean="0"/>
              <a:t>    me44    quiz 1</a:t>
            </a:r>
          </a:p>
          <a:p>
            <a:r>
              <a:rPr lang="sv-SE" dirty="0" smtClean="0"/>
              <a:t>9  Prem </a:t>
            </a:r>
            <a:r>
              <a:rPr lang="sv-SE" dirty="0"/>
              <a:t>Kumar </a:t>
            </a:r>
            <a:r>
              <a:rPr lang="sv-SE" dirty="0" smtClean="0"/>
              <a:t>Ranjan    Quiz 1 Roll no-2001MM22</a:t>
            </a:r>
          </a:p>
          <a:p>
            <a:r>
              <a:rPr lang="sv-SE" dirty="0" smtClean="0"/>
              <a:t>10.</a:t>
            </a:r>
            <a:r>
              <a:rPr lang="en-IN" dirty="0"/>
              <a:t> </a:t>
            </a:r>
            <a:r>
              <a:rPr lang="en-IN" dirty="0" err="1"/>
              <a:t>Vipul</a:t>
            </a:r>
            <a:r>
              <a:rPr lang="en-IN" dirty="0"/>
              <a:t> Kumar </a:t>
            </a:r>
            <a:r>
              <a:rPr lang="en-IN" dirty="0" smtClean="0"/>
              <a:t>Gond quiz 1</a:t>
            </a:r>
            <a:endParaRPr lang="sv-SE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if there are anyone else </a:t>
            </a:r>
            <a:r>
              <a:rPr lang="en-US" dirty="0" err="1"/>
              <a:t>i</a:t>
            </a:r>
            <a:r>
              <a:rPr lang="en-US" dirty="0"/>
              <a:t> missed out reply to this e-mail by </a:t>
            </a:r>
            <a:r>
              <a:rPr lang="en-US" dirty="0"/>
              <a:t>today</a:t>
            </a:r>
            <a:r>
              <a:rPr lang="en-US" dirty="0"/>
              <a:t>, 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Also let me know if anybody else need to know their marks, and accidently if </a:t>
            </a:r>
            <a:r>
              <a:rPr lang="en-US" dirty="0" err="1"/>
              <a:t>i</a:t>
            </a:r>
            <a:r>
              <a:rPr lang="en-US" dirty="0"/>
              <a:t> have forgotten to reply due to many e-mails </a:t>
            </a:r>
            <a:r>
              <a:rPr lang="en-US" dirty="0" err="1"/>
              <a:t>i</a:t>
            </a:r>
            <a:r>
              <a:rPr lang="en-US" dirty="0"/>
              <a:t> receive in my inbox daily.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228600"/>
            <a:ext cx="4828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Announcement</a:t>
            </a:r>
            <a:endParaRPr lang="en-IN" sz="4400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9783" y="5915891"/>
            <a:ext cx="7391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Also students who sent scanned copies of quiz/</a:t>
            </a:r>
            <a:r>
              <a:rPr lang="en-US" dirty="0" err="1" smtClean="0"/>
              <a:t>midsem</a:t>
            </a:r>
            <a:r>
              <a:rPr lang="en-US" dirty="0" smtClean="0"/>
              <a:t>  </a:t>
            </a:r>
            <a:r>
              <a:rPr lang="en-US" dirty="0" err="1" smtClean="0"/>
              <a:t>pls</a:t>
            </a:r>
            <a:r>
              <a:rPr lang="en-US" dirty="0" smtClean="0"/>
              <a:t> send an e-mail just to confirm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04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RECAP: Quantum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Postulate2: </a:t>
            </a:r>
            <a:r>
              <a:rPr lang="en-US" b="1" i="1" dirty="0">
                <a:solidFill>
                  <a:srgbClr val="0070C0"/>
                </a:solidFill>
                <a:latin typeface="Perpetua" pitchFamily="18" charset="0"/>
                <a:sym typeface="Symbol"/>
              </a:rPr>
              <a:t>*(x)(x)</a:t>
            </a:r>
            <a:r>
              <a:rPr lang="en-US" b="1" i="1" dirty="0">
                <a:solidFill>
                  <a:srgbClr val="0070C0"/>
                </a:solidFill>
                <a:latin typeface="Perpetua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Perpetua" pitchFamily="18" charset="0"/>
              </a:rPr>
              <a:t>is the probability density </a:t>
            </a:r>
            <a:endParaRPr lang="en-US" b="1" dirty="0" smtClean="0">
              <a:solidFill>
                <a:srgbClr val="0070C0"/>
              </a:solidFill>
              <a:latin typeface="Perpetua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For Quantum particles probability gives full information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408973"/>
              </p:ext>
            </p:extLst>
          </p:nvPr>
        </p:nvGraphicFramePr>
        <p:xfrm>
          <a:off x="3251200" y="5208587"/>
          <a:ext cx="36068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3" imgW="888614" imgH="203112" progId="Equation.DSMT4">
                  <p:embed/>
                </p:oleObj>
              </mc:Choice>
              <mc:Fallback>
                <p:oleObj name="Equation" r:id="rId3" imgW="888614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5208587"/>
                        <a:ext cx="3606800" cy="8112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38862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Perpetua" pitchFamily="18" charset="0"/>
              </a:rPr>
              <a:t>P</a:t>
            </a:r>
            <a:r>
              <a:rPr lang="en-US" sz="3200" b="1" dirty="0" smtClean="0">
                <a:latin typeface="Perpetua" pitchFamily="18" charset="0"/>
              </a:rPr>
              <a:t>robability that the particle can be found in the interval dx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373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RECAP: Quantum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A  given wave function of the form </a:t>
            </a:r>
            <a:r>
              <a:rPr lang="en-US" b="1" i="1" dirty="0">
                <a:solidFill>
                  <a:srgbClr val="0070C0"/>
                </a:solidFill>
                <a:latin typeface="Perpetua" pitchFamily="18" charset="0"/>
                <a:sym typeface="Symbol"/>
              </a:rPr>
              <a:t>(x) </a:t>
            </a:r>
            <a:r>
              <a:rPr lang="en-US" b="1" i="1" dirty="0" smtClean="0">
                <a:solidFill>
                  <a:srgbClr val="0070C0"/>
                </a:solidFill>
                <a:latin typeface="Perpetua" pitchFamily="18" charset="0"/>
                <a:sym typeface="Symbol"/>
              </a:rPr>
              <a:t>=</a:t>
            </a:r>
            <a:r>
              <a:rPr lang="en-US" i="1" dirty="0" err="1" smtClean="0"/>
              <a:t>Af</a:t>
            </a:r>
            <a:r>
              <a:rPr lang="en-US" i="1" dirty="0" smtClean="0"/>
              <a:t>(x) </a:t>
            </a:r>
            <a:r>
              <a:rPr lang="en-US" dirty="0" smtClean="0"/>
              <a:t>needs </a:t>
            </a:r>
            <a:r>
              <a:rPr lang="en-US" i="1" dirty="0" smtClean="0"/>
              <a:t>to get normalized such that total Probability = 1, using the condition for </a:t>
            </a:r>
            <a:r>
              <a:rPr lang="en-US" b="1" i="1" dirty="0" smtClean="0">
                <a:solidFill>
                  <a:srgbClr val="DF4B09"/>
                </a:solidFill>
              </a:rPr>
              <a:t>NORMALIZATION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                          Suitable A is obtained</a:t>
            </a:r>
            <a:endParaRPr lang="en-US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527023"/>
              </p:ext>
            </p:extLst>
          </p:nvPr>
        </p:nvGraphicFramePr>
        <p:xfrm>
          <a:off x="2743200" y="2895600"/>
          <a:ext cx="3733800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3" imgW="1218671" imgH="482391" progId="Equation.DSMT4">
                  <p:embed/>
                </p:oleObj>
              </mc:Choice>
              <mc:Fallback>
                <p:oleObj name="Equation" r:id="rId3" imgW="1218671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95600"/>
                        <a:ext cx="3733800" cy="14557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334000"/>
            <a:ext cx="7988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Dimension analysis of </a:t>
            </a:r>
            <a:r>
              <a:rPr lang="en-US" sz="2800" b="1" dirty="0" err="1" smtClean="0"/>
              <a:t>wavefunction</a:t>
            </a:r>
            <a:r>
              <a:rPr lang="en-US" sz="2800" b="1" dirty="0" smtClean="0"/>
              <a:t> in 1-D is always </a:t>
            </a:r>
            <a:endParaRPr lang="en-US" sz="28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62875"/>
              </p:ext>
            </p:extLst>
          </p:nvPr>
        </p:nvGraphicFramePr>
        <p:xfrm>
          <a:off x="3733800" y="5972060"/>
          <a:ext cx="2667000" cy="783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5" imgW="850531" imgH="253890" progId="Equation.DSMT4">
                  <p:embed/>
                </p:oleObj>
              </mc:Choice>
              <mc:Fallback>
                <p:oleObj name="Equation" r:id="rId5" imgW="85053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972060"/>
                        <a:ext cx="2667000" cy="78354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61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Perpetua" pitchFamily="18" charset="0"/>
              </a:rPr>
              <a:t>Postulate 3</a:t>
            </a:r>
            <a:endParaRPr lang="en-US" b="1" u="sng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58" y="18288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Perpetua" pitchFamily="18" charset="0"/>
            </a:endParaRPr>
          </a:p>
          <a:p>
            <a:endParaRPr lang="en-US" sz="2800" dirty="0" smtClean="0">
              <a:latin typeface="Perpet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latin typeface="Perpetua" pitchFamily="18" charset="0"/>
              </a:rPr>
              <a:t>  Let </a:t>
            </a:r>
            <a:r>
              <a:rPr lang="en-US" sz="2800" b="1" i="1" dirty="0" smtClean="0">
                <a:latin typeface="Perpetua" pitchFamily="18" charset="0"/>
                <a:sym typeface="Symbol"/>
              </a:rPr>
              <a:t></a:t>
            </a:r>
            <a:r>
              <a:rPr lang="en-US" sz="2800" b="1" i="1" baseline="-25000" dirty="0" smtClean="0">
                <a:latin typeface="Perpetua" pitchFamily="18" charset="0"/>
                <a:sym typeface="Symbol"/>
              </a:rPr>
              <a:t>1</a:t>
            </a:r>
            <a:r>
              <a:rPr lang="en-US" sz="2800" b="1" i="1" dirty="0" smtClean="0">
                <a:latin typeface="Perpetua" pitchFamily="18" charset="0"/>
                <a:sym typeface="Symbol"/>
              </a:rPr>
              <a:t>(x) </a:t>
            </a:r>
            <a:r>
              <a:rPr lang="en-US" sz="2800" b="1" dirty="0" smtClean="0">
                <a:latin typeface="Perpetua" pitchFamily="18" charset="0"/>
                <a:sym typeface="Symbol"/>
              </a:rPr>
              <a:t>and </a:t>
            </a:r>
            <a:r>
              <a:rPr lang="en-US" sz="2800" b="1" i="1" dirty="0" smtClean="0">
                <a:latin typeface="Perpetua" pitchFamily="18" charset="0"/>
                <a:sym typeface="Symbol"/>
              </a:rPr>
              <a:t></a:t>
            </a:r>
            <a:r>
              <a:rPr lang="en-US" sz="2800" b="1" i="1" baseline="-25000" dirty="0" smtClean="0">
                <a:latin typeface="Perpetua" pitchFamily="18" charset="0"/>
                <a:sym typeface="Symbol"/>
              </a:rPr>
              <a:t>2</a:t>
            </a:r>
            <a:r>
              <a:rPr lang="en-US" sz="2800" b="1" i="1" dirty="0" smtClean="0">
                <a:latin typeface="Perpetua" pitchFamily="18" charset="0"/>
                <a:sym typeface="Symbol"/>
              </a:rPr>
              <a:t>(x)</a:t>
            </a:r>
            <a:r>
              <a:rPr lang="en-US" sz="2800" b="1" i="1" dirty="0" smtClean="0">
                <a:latin typeface="Perpetua" pitchFamily="18" charset="0"/>
              </a:rPr>
              <a:t> </a:t>
            </a:r>
            <a:r>
              <a:rPr lang="en-US" sz="2800" b="1" dirty="0" smtClean="0">
                <a:latin typeface="Perpetua" pitchFamily="18" charset="0"/>
              </a:rPr>
              <a:t>represents the two </a:t>
            </a:r>
            <a:r>
              <a:rPr lang="en-US" sz="2800" b="1" dirty="0" err="1" smtClean="0">
                <a:latin typeface="Perpetua" pitchFamily="18" charset="0"/>
              </a:rPr>
              <a:t>wavefunctions</a:t>
            </a:r>
            <a:r>
              <a:rPr lang="en-US" sz="2800" b="1" dirty="0" smtClean="0">
                <a:latin typeface="Perpetua" pitchFamily="18" charset="0"/>
              </a:rPr>
              <a:t> of a quantum system, then the linear superposition will also be a valid </a:t>
            </a:r>
            <a:r>
              <a:rPr lang="en-US" sz="2800" b="1" dirty="0" err="1" smtClean="0">
                <a:latin typeface="Perpetua" pitchFamily="18" charset="0"/>
              </a:rPr>
              <a:t>wavefunction</a:t>
            </a:r>
            <a:r>
              <a:rPr lang="en-US" sz="2800" b="1" dirty="0" smtClean="0">
                <a:latin typeface="Perpetua" pitchFamily="18" charset="0"/>
              </a:rPr>
              <a:t> for the same quantum system.</a:t>
            </a:r>
          </a:p>
          <a:p>
            <a:endParaRPr lang="en-US" sz="2800" dirty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143000"/>
            <a:ext cx="5677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latin typeface="Perpetua" pitchFamily="18" charset="0"/>
              </a:rPr>
              <a:t>Linearity and Superposition</a:t>
            </a:r>
            <a:endParaRPr lang="en-US" sz="3600" b="1" u="sng" dirty="0">
              <a:latin typeface="Perpetua" pitchFamily="18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342517"/>
              </p:ext>
            </p:extLst>
          </p:nvPr>
        </p:nvGraphicFramePr>
        <p:xfrm>
          <a:off x="1614488" y="4572000"/>
          <a:ext cx="6234112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1536700" imgH="228600" progId="Equation.DSMT4">
                  <p:embed/>
                </p:oleObj>
              </mc:Choice>
              <mc:Fallback>
                <p:oleObj name="Equation" r:id="rId3" imgW="1536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4572000"/>
                        <a:ext cx="6234112" cy="9128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7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Perpetua" pitchFamily="18" charset="0"/>
              </a:rPr>
              <a:t>Demonstration of superposition</a:t>
            </a:r>
            <a:endParaRPr lang="en-US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pic>
        <p:nvPicPr>
          <p:cNvPr id="25602" name="Picture 2" descr="https://upload.wikimedia.org/wikipedia/commons/thumb/c/cd/Double-slit.svg/1920px-Double-slit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1905000"/>
            <a:ext cx="8486775" cy="4049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3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402" y="1371600"/>
            <a:ext cx="690419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95600" y="2761344"/>
            <a:ext cx="381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6550" y="2895600"/>
            <a:ext cx="6286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971800" y="4343400"/>
            <a:ext cx="3810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885950"/>
            <a:ext cx="6191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6"/>
          <a:srcRect b="12929"/>
          <a:stretch>
            <a:fillRect/>
          </a:stretch>
        </p:blipFill>
        <p:spPr bwMode="auto">
          <a:xfrm>
            <a:off x="6781800" y="2413638"/>
            <a:ext cx="1219200" cy="246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831494"/>
              </p:ext>
            </p:extLst>
          </p:nvPr>
        </p:nvGraphicFramePr>
        <p:xfrm>
          <a:off x="4598988" y="3767138"/>
          <a:ext cx="16716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Equation" r:id="rId7" imgW="799920" imgH="279360" progId="Equation.DSMT4">
                  <p:embed/>
                </p:oleObj>
              </mc:Choice>
              <mc:Fallback>
                <p:oleObj name="Equation" r:id="rId7" imgW="799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8" y="3767138"/>
                        <a:ext cx="1671637" cy="5762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553724"/>
              </p:ext>
            </p:extLst>
          </p:nvPr>
        </p:nvGraphicFramePr>
        <p:xfrm>
          <a:off x="4114800" y="5924550"/>
          <a:ext cx="49291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Equation" r:id="rId9" imgW="3174840" imgH="558720" progId="Equation.DSMT4">
                  <p:embed/>
                </p:oleObj>
              </mc:Choice>
              <mc:Fallback>
                <p:oleObj name="Equation" r:id="rId9" imgW="31748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924550"/>
                        <a:ext cx="4929188" cy="8540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4343400" y="3429000"/>
            <a:ext cx="1828800" cy="1295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3142344"/>
            <a:ext cx="1295400" cy="17344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587301"/>
              </p:ext>
            </p:extLst>
          </p:nvPr>
        </p:nvGraphicFramePr>
        <p:xfrm>
          <a:off x="76200" y="6146456"/>
          <a:ext cx="3962400" cy="4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11" imgW="2819400" imgH="317500" progId="Equation.DSMT4">
                  <p:embed/>
                </p:oleObj>
              </mc:Choice>
              <mc:Fallback>
                <p:oleObj name="Equation" r:id="rId11" imgW="28194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46456"/>
                        <a:ext cx="3962400" cy="4399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1" y="10108585"/>
            <a:ext cx="33502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Interference term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44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Today’s Plan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Invention of a equation of motion for </a:t>
            </a:r>
            <a:r>
              <a:rPr lang="en-US" sz="4000" dirty="0" err="1" smtClean="0"/>
              <a:t>Wavefunction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: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Schrodinger Equation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27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555</Words>
  <Application>Microsoft Office PowerPoint</Application>
  <PresentationFormat>On-screen Show (4:3)</PresentationFormat>
  <Paragraphs>118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Calibri</vt:lpstr>
      <vt:lpstr>Perpetua</vt:lpstr>
      <vt:lpstr>Symbol</vt:lpstr>
      <vt:lpstr>Office Theme</vt:lpstr>
      <vt:lpstr>Equation</vt:lpstr>
      <vt:lpstr>MathType 6.0 Equation</vt:lpstr>
      <vt:lpstr>Chapter 6 Quantum Physics</vt:lpstr>
      <vt:lpstr>RECAP: Quantum Physics</vt:lpstr>
      <vt:lpstr>RECAP: Quantum Physics</vt:lpstr>
      <vt:lpstr>RECAP: Quantum Physics</vt:lpstr>
      <vt:lpstr>RECAP: Quantum Physics</vt:lpstr>
      <vt:lpstr>Postulate 3</vt:lpstr>
      <vt:lpstr>Demonstration of superposition</vt:lpstr>
      <vt:lpstr>PowerPoint Presentation</vt:lpstr>
      <vt:lpstr>Today’s Plan</vt:lpstr>
      <vt:lpstr>Postulate 4</vt:lpstr>
      <vt:lpstr>Postulate 4</vt:lpstr>
      <vt:lpstr>Expectation or average: no of students v/s height</vt:lpstr>
      <vt:lpstr>Expectation or average position</vt:lpstr>
      <vt:lpstr>Expectation value of  position of a quantum particle</vt:lpstr>
      <vt:lpstr>Postulate 4</vt:lpstr>
      <vt:lpstr>PowerPoint Presentation</vt:lpstr>
      <vt:lpstr>Postulate 5</vt:lpstr>
      <vt:lpstr>Postulate 5</vt:lpstr>
      <vt:lpstr>Lets see some simple examples  of operator’s</vt:lpstr>
      <vt:lpstr>PowerPoint Presentation</vt:lpstr>
      <vt:lpstr>Operators</vt:lpstr>
      <vt:lpstr>Introducing position operator</vt:lpstr>
      <vt:lpstr>Expectation value of position</vt:lpstr>
      <vt:lpstr>Introducing momentum operator</vt:lpstr>
      <vt:lpstr>Introducing Energy operator</vt:lpstr>
      <vt:lpstr>IMPORTANT GOAL</vt:lpstr>
      <vt:lpstr>Inventing a differential equation which will solve the wavefunction  (x)! </vt:lpstr>
      <vt:lpstr>Inventing a differential equation which will solve the wavefunction  (x,t)!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Quantum Physics</dc:title>
  <dc:creator>iitp</dc:creator>
  <cp:lastModifiedBy>HP</cp:lastModifiedBy>
  <cp:revision>13</cp:revision>
  <dcterms:created xsi:type="dcterms:W3CDTF">2019-11-18T12:13:37Z</dcterms:created>
  <dcterms:modified xsi:type="dcterms:W3CDTF">2021-03-03T11:37:54Z</dcterms:modified>
</cp:coreProperties>
</file>