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43" r:id="rId3"/>
    <p:sldId id="298" r:id="rId4"/>
    <p:sldId id="307" r:id="rId5"/>
    <p:sldId id="308" r:id="rId6"/>
    <p:sldId id="300" r:id="rId7"/>
    <p:sldId id="301" r:id="rId8"/>
    <p:sldId id="299" r:id="rId9"/>
    <p:sldId id="304" r:id="rId10"/>
    <p:sldId id="306" r:id="rId11"/>
    <p:sldId id="303" r:id="rId12"/>
    <p:sldId id="302" r:id="rId13"/>
    <p:sldId id="313" r:id="rId14"/>
    <p:sldId id="305" r:id="rId15"/>
    <p:sldId id="311" r:id="rId16"/>
    <p:sldId id="353" r:id="rId17"/>
    <p:sldId id="310" r:id="rId18"/>
    <p:sldId id="312" r:id="rId19"/>
    <p:sldId id="314" r:id="rId20"/>
    <p:sldId id="315" r:id="rId21"/>
    <p:sldId id="316" r:id="rId22"/>
    <p:sldId id="317" r:id="rId23"/>
    <p:sldId id="333" r:id="rId24"/>
    <p:sldId id="334" r:id="rId25"/>
    <p:sldId id="335" r:id="rId26"/>
    <p:sldId id="318" r:id="rId27"/>
    <p:sldId id="319" r:id="rId28"/>
    <p:sldId id="320" r:id="rId29"/>
    <p:sldId id="337" r:id="rId30"/>
    <p:sldId id="321" r:id="rId31"/>
    <p:sldId id="338" r:id="rId32"/>
    <p:sldId id="339" r:id="rId33"/>
    <p:sldId id="331" r:id="rId34"/>
    <p:sldId id="325" r:id="rId35"/>
    <p:sldId id="332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6743A"/>
    <a:srgbClr val="C7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3.emf"/><Relationship Id="rId12" Type="http://schemas.openxmlformats.org/officeDocument/2006/relationships/image" Target="../media/image58.wmf"/><Relationship Id="rId2" Type="http://schemas.openxmlformats.org/officeDocument/2006/relationships/image" Target="../media/image42.wmf"/><Relationship Id="rId1" Type="http://schemas.openxmlformats.org/officeDocument/2006/relationships/image" Target="../media/image3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3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e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5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10.wmf"/><Relationship Id="rId1" Type="http://schemas.openxmlformats.org/officeDocument/2006/relationships/image" Target="../media/image4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1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1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6.wmf"/><Relationship Id="rId1" Type="http://schemas.openxmlformats.org/officeDocument/2006/relationships/image" Target="../media/image138.wmf"/><Relationship Id="rId4" Type="http://schemas.openxmlformats.org/officeDocument/2006/relationships/image" Target="../media/image14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e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2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4C2E-0439-4EA5-AA7C-A8CF1C0DC140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741F-488E-45CF-A760-B3A9BA89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image" Target="../media/image46.png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7.png"/><Relationship Id="rId4" Type="http://schemas.openxmlformats.org/officeDocument/2006/relationships/image" Target="../media/image41.wmf"/><Relationship Id="rId9" Type="http://schemas.openxmlformats.org/officeDocument/2006/relationships/image" Target="../media/image43.wmf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42.png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wmf"/><Relationship Id="rId17" Type="http://schemas.openxmlformats.org/officeDocument/2006/relationships/image" Target="../media/image41.png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e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5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58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53.bin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4.e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1.png"/><Relationship Id="rId4" Type="http://schemas.openxmlformats.org/officeDocument/2006/relationships/image" Target="../media/image67.wmf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7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95.w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2.wmf"/><Relationship Id="rId3" Type="http://schemas.openxmlformats.org/officeDocument/2006/relationships/image" Target="../media/image98.png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06.png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04.png"/><Relationship Id="rId9" Type="http://schemas.openxmlformats.org/officeDocument/2006/relationships/image" Target="../media/image105.png"/><Relationship Id="rId14" Type="http://schemas.openxmlformats.org/officeDocument/2006/relationships/image" Target="../media/image10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9.wmf"/><Relationship Id="rId11" Type="http://schemas.openxmlformats.org/officeDocument/2006/relationships/image" Target="../media/image98.png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0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2.png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1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1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20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image" Target="../media/image98.png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16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3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3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3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40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37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4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1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4482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467323" y="-103544"/>
            <a:ext cx="5653799" cy="3713721"/>
            <a:chOff x="2237134" y="434946"/>
            <a:chExt cx="8284542" cy="4572000"/>
          </a:xfrm>
        </p:grpSpPr>
        <p:grpSp>
          <p:nvGrpSpPr>
            <p:cNvPr id="4" name="Group 3"/>
            <p:cNvGrpSpPr/>
            <p:nvPr/>
          </p:nvGrpSpPr>
          <p:grpSpPr>
            <a:xfrm rot="19569405">
              <a:off x="3674048" y="2551129"/>
              <a:ext cx="4214954" cy="478970"/>
              <a:chOff x="3487783" y="2534194"/>
              <a:chExt cx="4214954" cy="47897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9" name="Straight Arrow Connector 8"/>
            <p:cNvCxnSpPr/>
            <p:nvPr/>
          </p:nvCxnSpPr>
          <p:spPr>
            <a:xfrm flipV="1">
              <a:off x="5724916" y="643952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237134" y="2786261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07796" y="43494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37624" y="262772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916" y="2797538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55115" y="118845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(1,1)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4760" y="396047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(-1,-1)</a:t>
              </a:r>
              <a:endParaRPr lang="en-IN" dirty="0"/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111385"/>
              </p:ext>
            </p:extLst>
          </p:nvPr>
        </p:nvGraphicFramePr>
        <p:xfrm>
          <a:off x="317421" y="3740511"/>
          <a:ext cx="5337763" cy="45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" name="Equation" r:id="rId3" imgW="3288960" imgH="279360" progId="Equation.DSMT4">
                  <p:embed/>
                </p:oleObj>
              </mc:Choice>
              <mc:Fallback>
                <p:oleObj name="Equation" r:id="rId3" imgW="328896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21" y="3740511"/>
                        <a:ext cx="5337763" cy="453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78060"/>
              </p:ext>
            </p:extLst>
          </p:nvPr>
        </p:nvGraphicFramePr>
        <p:xfrm>
          <a:off x="317421" y="4233452"/>
          <a:ext cx="51927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" name="Equation" r:id="rId5" imgW="3238200" imgH="279360" progId="Equation.DSMT4">
                  <p:embed/>
                </p:oleObj>
              </mc:Choice>
              <mc:Fallback>
                <p:oleObj name="Equation" r:id="rId5" imgW="323820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421" y="4233452"/>
                        <a:ext cx="51927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95226"/>
              </p:ext>
            </p:extLst>
          </p:nvPr>
        </p:nvGraphicFramePr>
        <p:xfrm>
          <a:off x="259305" y="4817269"/>
          <a:ext cx="50641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" name="Equation" r:id="rId7" imgW="3111480" imgH="253800" progId="Equation.DSMT4">
                  <p:embed/>
                </p:oleObj>
              </mc:Choice>
              <mc:Fallback>
                <p:oleObj name="Equation" r:id="rId7" imgW="311148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305" y="4817269"/>
                        <a:ext cx="506412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804147"/>
              </p:ext>
            </p:extLst>
          </p:nvPr>
        </p:nvGraphicFramePr>
        <p:xfrm>
          <a:off x="134938" y="3209925"/>
          <a:ext cx="5945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" name="Equation" r:id="rId9" imgW="3288960" imgH="279360" progId="Equation.DSMT4">
                  <p:embed/>
                </p:oleObj>
              </mc:Choice>
              <mc:Fallback>
                <p:oleObj name="Equation" r:id="rId9" imgW="3288960" imgH="2793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938" y="3209925"/>
                        <a:ext cx="59451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3538"/>
              </p:ext>
            </p:extLst>
          </p:nvPr>
        </p:nvGraphicFramePr>
        <p:xfrm>
          <a:off x="290513" y="5400675"/>
          <a:ext cx="44942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" name="Equation" r:id="rId11" imgW="2755800" imgH="253800" progId="Equation.DSMT4">
                  <p:embed/>
                </p:oleObj>
              </mc:Choice>
              <mc:Fallback>
                <p:oleObj name="Equation" r:id="rId11" imgW="275580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513" y="5400675"/>
                        <a:ext cx="44942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639"/>
              </p:ext>
            </p:extLst>
          </p:nvPr>
        </p:nvGraphicFramePr>
        <p:xfrm>
          <a:off x="284144" y="5983288"/>
          <a:ext cx="4639981" cy="4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" name="Equation" r:id="rId13" imgW="2844720" imgH="253800" progId="Equation.DSMT4">
                  <p:embed/>
                </p:oleObj>
              </mc:Choice>
              <mc:Fallback>
                <p:oleObj name="Equation" r:id="rId13" imgW="2844720" imgH="253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4144" y="5983288"/>
                        <a:ext cx="4639981" cy="41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5864012" y="4091891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15801"/>
              </p:ext>
            </p:extLst>
          </p:nvPr>
        </p:nvGraphicFramePr>
        <p:xfrm>
          <a:off x="7000875" y="3178175"/>
          <a:ext cx="4983163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" name="Equation" r:id="rId15" imgW="1549080" imgH="711000" progId="Equation.DSMT4">
                  <p:embed/>
                </p:oleObj>
              </mc:Choice>
              <mc:Fallback>
                <p:oleObj name="Equation" r:id="rId15" imgW="1549080" imgH="711000" progId="Equation.DSMT4">
                  <p:embed/>
                  <p:pic>
                    <p:nvPicPr>
                      <p:cNvPr id="23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00875" y="3178175"/>
                        <a:ext cx="4983163" cy="22844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2173"/>
              </p:ext>
            </p:extLst>
          </p:nvPr>
        </p:nvGraphicFramePr>
        <p:xfrm>
          <a:off x="2740463" y="1467363"/>
          <a:ext cx="5412905" cy="191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" name="Equation" r:id="rId3" imgW="2006280" imgH="711000" progId="Equation.DSMT4">
                  <p:embed/>
                </p:oleObj>
              </mc:Choice>
              <mc:Fallback>
                <p:oleObj name="Equation" r:id="rId3" imgW="2006280" imgH="711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463" y="1467363"/>
                        <a:ext cx="5412905" cy="191688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77275"/>
              </p:ext>
            </p:extLst>
          </p:nvPr>
        </p:nvGraphicFramePr>
        <p:xfrm>
          <a:off x="725955" y="4096249"/>
          <a:ext cx="6326188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name="Equation" r:id="rId5" imgW="1981080" imgH="711000" progId="Equation.DSMT4">
                  <p:embed/>
                </p:oleObj>
              </mc:Choice>
              <mc:Fallback>
                <p:oleObj name="Equation" r:id="rId5" imgW="1981080" imgH="7110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955" y="4096249"/>
                        <a:ext cx="6326188" cy="227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10112"/>
              </p:ext>
            </p:extLst>
          </p:nvPr>
        </p:nvGraphicFramePr>
        <p:xfrm>
          <a:off x="8779405" y="4478042"/>
          <a:ext cx="263683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" name="Equation" r:id="rId7" imgW="1244520" imgH="711000" progId="Equation.DSMT4">
                  <p:embed/>
                </p:oleObj>
              </mc:Choice>
              <mc:Fallback>
                <p:oleObj name="Equation" r:id="rId7" imgW="1244520" imgH="7110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79405" y="4478042"/>
                        <a:ext cx="2636837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7804" y="2604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Angular momentum and Torque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552412" y="1293411"/>
            <a:ext cx="242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applied perpendicular to object in -z direction</a:t>
            </a:r>
            <a:endParaRPr lang="en-IN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455248" y="1139912"/>
            <a:ext cx="688082" cy="58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54297"/>
              </p:ext>
            </p:extLst>
          </p:nvPr>
        </p:nvGraphicFramePr>
        <p:xfrm>
          <a:off x="6196416" y="913857"/>
          <a:ext cx="4286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6416" y="913857"/>
                        <a:ext cx="42862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711490" y="2291871"/>
            <a:ext cx="3717203" cy="934713"/>
            <a:chOff x="4153048" y="1109272"/>
            <a:chExt cx="3510982" cy="2875419"/>
          </a:xfrm>
        </p:grpSpPr>
        <p:sp>
          <p:nvSpPr>
            <p:cNvPr id="22" name="Oval 21"/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404327" y="138434"/>
            <a:ext cx="259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Torque must</a:t>
            </a:r>
          </a:p>
          <a:p>
            <a:r>
              <a:rPr lang="en-US" dirty="0"/>
              <a:t>Have x and y components</a:t>
            </a:r>
            <a:endParaRPr lang="en-IN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170321" y="3494324"/>
            <a:ext cx="892758" cy="255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09061" y="5953435"/>
            <a:ext cx="417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plane tilted with respect to </a:t>
            </a:r>
            <a:r>
              <a:rPr lang="en-US" dirty="0" err="1"/>
              <a:t>x,y</a:t>
            </a:r>
            <a:r>
              <a:rPr lang="en-US" dirty="0"/>
              <a:t> and z axis</a:t>
            </a:r>
            <a:endParaRPr lang="en-IN" dirty="0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3484084" y="1057113"/>
            <a:ext cx="4239761" cy="347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4426" y="4434228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of rotation</a:t>
            </a:r>
            <a:endParaRPr lang="en-I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44F0D7-EEDA-4D3C-8B00-FA183F56B702}"/>
              </a:ext>
            </a:extLst>
          </p:cNvPr>
          <p:cNvSpPr/>
          <p:nvPr/>
        </p:nvSpPr>
        <p:spPr>
          <a:xfrm>
            <a:off x="7067427" y="1621634"/>
            <a:ext cx="152041" cy="20171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BC54EF5-BC31-4F3B-A7A4-5D4529885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76657"/>
              </p:ext>
            </p:extLst>
          </p:nvPr>
        </p:nvGraphicFramePr>
        <p:xfrm>
          <a:off x="8237538" y="5232400"/>
          <a:ext cx="26098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7538" y="5232400"/>
                        <a:ext cx="26098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6571" y="138434"/>
            <a:ext cx="3730465" cy="775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Physical Interpretation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069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/>
      <p:bldP spid="12" grpId="0"/>
      <p:bldP spid="25" grpId="0"/>
      <p:bldP spid="29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552412" y="1293411"/>
            <a:ext cx="242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applied perpendicular to object in -z direction</a:t>
            </a:r>
            <a:endParaRPr lang="en-IN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455248" y="1139912"/>
            <a:ext cx="688082" cy="58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54297"/>
              </p:ext>
            </p:extLst>
          </p:nvPr>
        </p:nvGraphicFramePr>
        <p:xfrm>
          <a:off x="6196416" y="913857"/>
          <a:ext cx="4286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5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6416" y="913857"/>
                        <a:ext cx="42862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711490" y="2291871"/>
            <a:ext cx="3717203" cy="934713"/>
            <a:chOff x="4153048" y="1109272"/>
            <a:chExt cx="3510982" cy="2875419"/>
          </a:xfrm>
        </p:grpSpPr>
        <p:sp>
          <p:nvSpPr>
            <p:cNvPr id="22" name="Oval 21"/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404327" y="138434"/>
            <a:ext cx="259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Torque must</a:t>
            </a:r>
          </a:p>
          <a:p>
            <a:r>
              <a:rPr lang="en-US" dirty="0"/>
              <a:t>Have x and y components</a:t>
            </a:r>
            <a:endParaRPr lang="en-IN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170321" y="3494324"/>
            <a:ext cx="892758" cy="255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09061" y="5953435"/>
            <a:ext cx="417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plane tilted with respect to </a:t>
            </a:r>
            <a:r>
              <a:rPr lang="en-US" dirty="0" err="1"/>
              <a:t>x,y</a:t>
            </a:r>
            <a:r>
              <a:rPr lang="en-US" dirty="0"/>
              <a:t> and z axis</a:t>
            </a:r>
            <a:endParaRPr lang="en-IN" dirty="0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3484084" y="1057113"/>
            <a:ext cx="4239761" cy="347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4426" y="4434228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of rotation</a:t>
            </a:r>
            <a:endParaRPr lang="en-I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44F0D7-EEDA-4D3C-8B00-FA183F56B702}"/>
              </a:ext>
            </a:extLst>
          </p:cNvPr>
          <p:cNvSpPr/>
          <p:nvPr/>
        </p:nvSpPr>
        <p:spPr>
          <a:xfrm>
            <a:off x="7067427" y="1621634"/>
            <a:ext cx="152041" cy="20171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BC54EF5-BC31-4F3B-A7A4-5D4529885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76657"/>
              </p:ext>
            </p:extLst>
          </p:nvPr>
        </p:nvGraphicFramePr>
        <p:xfrm>
          <a:off x="8237538" y="5232400"/>
          <a:ext cx="26098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6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BC54EF5-BC31-4F3B-A7A4-5D45298855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7538" y="5232400"/>
                        <a:ext cx="26098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 descr="File:Eye symbol lateral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7127">
            <a:off x="10911672" y="1901368"/>
            <a:ext cx="871655" cy="13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0027279" y="1863113"/>
            <a:ext cx="847164" cy="1282675"/>
          </a:xfrm>
          <a:custGeom>
            <a:avLst/>
            <a:gdLst>
              <a:gd name="connsiteX0" fmla="*/ 847164 w 847164"/>
              <a:gd name="connsiteY0" fmla="*/ 1282675 h 1282675"/>
              <a:gd name="connsiteX1" fmla="*/ 847164 w 847164"/>
              <a:gd name="connsiteY1" fmla="*/ 731345 h 1282675"/>
              <a:gd name="connsiteX2" fmla="*/ 847164 w 847164"/>
              <a:gd name="connsiteY2" fmla="*/ 731345 h 1282675"/>
              <a:gd name="connsiteX3" fmla="*/ 753035 w 847164"/>
              <a:gd name="connsiteY3" fmla="*/ 247251 h 1282675"/>
              <a:gd name="connsiteX4" fmla="*/ 268941 w 847164"/>
              <a:gd name="connsiteY4" fmla="*/ 5204 h 1282675"/>
              <a:gd name="connsiteX5" fmla="*/ 0 w 847164"/>
              <a:gd name="connsiteY5" fmla="*/ 462404 h 1282675"/>
              <a:gd name="connsiteX6" fmla="*/ 0 w 847164"/>
              <a:gd name="connsiteY6" fmla="*/ 462404 h 12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164" h="1282675">
                <a:moveTo>
                  <a:pt x="847164" y="1282675"/>
                </a:moveTo>
                <a:lnTo>
                  <a:pt x="847164" y="731345"/>
                </a:lnTo>
                <a:lnTo>
                  <a:pt x="847164" y="731345"/>
                </a:lnTo>
                <a:cubicBezTo>
                  <a:pt x="831476" y="650663"/>
                  <a:pt x="849405" y="368274"/>
                  <a:pt x="753035" y="247251"/>
                </a:cubicBezTo>
                <a:cubicBezTo>
                  <a:pt x="656665" y="126228"/>
                  <a:pt x="394447" y="-30655"/>
                  <a:pt x="268941" y="5204"/>
                </a:cubicBezTo>
                <a:cubicBezTo>
                  <a:pt x="143435" y="41063"/>
                  <a:pt x="0" y="462404"/>
                  <a:pt x="0" y="462404"/>
                </a:cubicBezTo>
                <a:lnTo>
                  <a:pt x="0" y="46240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61681"/>
              </p:ext>
            </p:extLst>
          </p:nvPr>
        </p:nvGraphicFramePr>
        <p:xfrm>
          <a:off x="8575675" y="3414713"/>
          <a:ext cx="32956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7" name="Equation" r:id="rId8" imgW="1333440" imgH="228600" progId="Equation.DSMT4">
                  <p:embed/>
                </p:oleObj>
              </mc:Choice>
              <mc:Fallback>
                <p:oleObj name="Equation" r:id="rId8" imgW="133344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75675" y="3414713"/>
                        <a:ext cx="3295650" cy="56673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 descr="File:Eye symbol lateral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9497" y="-258741"/>
            <a:ext cx="922947" cy="14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5"/>
          <p:cNvSpPr/>
          <p:nvPr/>
        </p:nvSpPr>
        <p:spPr>
          <a:xfrm>
            <a:off x="4601431" y="891466"/>
            <a:ext cx="896149" cy="601158"/>
          </a:xfrm>
          <a:custGeom>
            <a:avLst/>
            <a:gdLst>
              <a:gd name="connsiteX0" fmla="*/ 683263 w 896149"/>
              <a:gd name="connsiteY0" fmla="*/ 601158 h 601158"/>
              <a:gd name="connsiteX1" fmla="*/ 871522 w 896149"/>
              <a:gd name="connsiteY1" fmla="*/ 372558 h 601158"/>
              <a:gd name="connsiteX2" fmla="*/ 804287 w 896149"/>
              <a:gd name="connsiteY2" fmla="*/ 22934 h 601158"/>
              <a:gd name="connsiteX3" fmla="*/ 64698 w 896149"/>
              <a:gd name="connsiteY3" fmla="*/ 76722 h 601158"/>
              <a:gd name="connsiteX4" fmla="*/ 37804 w 896149"/>
              <a:gd name="connsiteY4" fmla="*/ 426346 h 601158"/>
              <a:gd name="connsiteX5" fmla="*/ 37804 w 896149"/>
              <a:gd name="connsiteY5" fmla="*/ 426346 h 601158"/>
              <a:gd name="connsiteX6" fmla="*/ 145381 w 896149"/>
              <a:gd name="connsiteY6" fmla="*/ 466687 h 601158"/>
              <a:gd name="connsiteX7" fmla="*/ 145381 w 896149"/>
              <a:gd name="connsiteY7" fmla="*/ 466687 h 60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49" h="601158">
                <a:moveTo>
                  <a:pt x="683263" y="601158"/>
                </a:moveTo>
                <a:cubicBezTo>
                  <a:pt x="767307" y="535043"/>
                  <a:pt x="851351" y="468929"/>
                  <a:pt x="871522" y="372558"/>
                </a:cubicBezTo>
                <a:cubicBezTo>
                  <a:pt x="891693" y="276187"/>
                  <a:pt x="938758" y="72240"/>
                  <a:pt x="804287" y="22934"/>
                </a:cubicBezTo>
                <a:cubicBezTo>
                  <a:pt x="669816" y="-26372"/>
                  <a:pt x="192445" y="9487"/>
                  <a:pt x="64698" y="76722"/>
                </a:cubicBezTo>
                <a:cubicBezTo>
                  <a:pt x="-63049" y="143957"/>
                  <a:pt x="37804" y="426346"/>
                  <a:pt x="37804" y="426346"/>
                </a:cubicBezTo>
                <a:lnTo>
                  <a:pt x="37804" y="426346"/>
                </a:lnTo>
                <a:lnTo>
                  <a:pt x="145381" y="466687"/>
                </a:lnTo>
                <a:lnTo>
                  <a:pt x="145381" y="466687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36152"/>
              </p:ext>
            </p:extLst>
          </p:nvPr>
        </p:nvGraphicFramePr>
        <p:xfrm>
          <a:off x="2296028" y="1524103"/>
          <a:ext cx="14430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8" name="Equation" r:id="rId11" imgW="583920" imgH="241200" progId="Equation.DSMT4">
                  <p:embed/>
                </p:oleObj>
              </mc:Choice>
              <mc:Fallback>
                <p:oleObj name="Equation" r:id="rId11" imgW="58392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6028" y="1524103"/>
                        <a:ext cx="1443038" cy="5984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37054"/>
              </p:ext>
            </p:extLst>
          </p:nvPr>
        </p:nvGraphicFramePr>
        <p:xfrm>
          <a:off x="1036638" y="4168775"/>
          <a:ext cx="17573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" name="Equation" r:id="rId13" imgW="711000" imgH="241200" progId="Equation.DSMT4">
                  <p:embed/>
                </p:oleObj>
              </mc:Choice>
              <mc:Fallback>
                <p:oleObj name="Equation" r:id="rId13" imgW="71100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6638" y="4168775"/>
                        <a:ext cx="1757362" cy="59848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4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22" name="Oval 21"/>
          <p:cNvSpPr/>
          <p:nvPr/>
        </p:nvSpPr>
        <p:spPr>
          <a:xfrm rot="19519223">
            <a:off x="3772274" y="1048929"/>
            <a:ext cx="3510982" cy="3493046"/>
          </a:xfrm>
          <a:prstGeom prst="ellipse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239664" y="1233826"/>
            <a:ext cx="558179" cy="290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</p:cNvCxnSpPr>
          <p:nvPr/>
        </p:nvCxnSpPr>
        <p:spPr>
          <a:xfrm flipH="1" flipV="1">
            <a:off x="6383867" y="787343"/>
            <a:ext cx="628972" cy="77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98353" y="515982"/>
            <a:ext cx="433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a force which has x and y components</a:t>
            </a:r>
            <a:endParaRPr lang="en-IN" dirty="0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4887686" y="2784957"/>
            <a:ext cx="655272" cy="22877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92991" y="5044904"/>
            <a:ext cx="195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of rotation is z</a:t>
            </a:r>
            <a:endParaRPr lang="en-IN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3DCF065-B938-459E-AE19-7BE3BE5CC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09186"/>
              </p:ext>
            </p:extLst>
          </p:nvPr>
        </p:nvGraphicFramePr>
        <p:xfrm>
          <a:off x="9410699" y="4989513"/>
          <a:ext cx="2474533" cy="87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3" imgW="647640" imgH="228600" progId="Equation.DSMT4">
                  <p:embed/>
                </p:oleObj>
              </mc:Choice>
              <mc:Fallback>
                <p:oleObj name="Equation" r:id="rId3" imgW="64764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0699" y="4989513"/>
                        <a:ext cx="2474533" cy="87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73000" y="268109"/>
            <a:ext cx="3446902" cy="138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Physical Interpretation</a:t>
            </a:r>
          </a:p>
          <a:p>
            <a:pPr algn="ctr"/>
            <a:r>
              <a:rPr lang="en-US" sz="2800" dirty="0" smtClean="0"/>
              <a:t>When rotated along z-axis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370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48EA7A-A06A-4818-9772-39B257C355E0}"/>
              </a:ext>
            </a:extLst>
          </p:cNvPr>
          <p:cNvGrpSpPr/>
          <p:nvPr/>
        </p:nvGrpSpPr>
        <p:grpSpPr>
          <a:xfrm>
            <a:off x="857477" y="163286"/>
            <a:ext cx="3217992" cy="2293006"/>
            <a:chOff x="2237134" y="434946"/>
            <a:chExt cx="8284542" cy="45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12E1B7-0373-4EF1-93BD-E589644A210C}"/>
                </a:ext>
              </a:extLst>
            </p:cNvPr>
            <p:cNvGrpSpPr/>
            <p:nvPr/>
          </p:nvGrpSpPr>
          <p:grpSpPr>
            <a:xfrm rot="19569405">
              <a:off x="3674048" y="2551129"/>
              <a:ext cx="4214954" cy="478970"/>
              <a:chOff x="3487783" y="2534194"/>
              <a:chExt cx="4214954" cy="47897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193CCFB-6BE0-4E46-8424-FCF265F5769F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3339942-6975-440B-B545-C1AD20B7C216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82D5C7-706C-40C0-A7AE-DBB13CEF7D37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2E35025-7E2E-400F-B349-74D0F6D141D4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5512F8-8CAE-488C-B15B-F64C2520DE4F}"/>
                </a:ext>
              </a:extLst>
            </p:cNvPr>
            <p:cNvCxnSpPr/>
            <p:nvPr/>
          </p:nvCxnSpPr>
          <p:spPr>
            <a:xfrm flipV="1">
              <a:off x="5724916" y="643952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721F2B-355C-4A77-8F64-1BBEBE7DBEDE}"/>
                </a:ext>
              </a:extLst>
            </p:cNvPr>
            <p:cNvCxnSpPr/>
            <p:nvPr/>
          </p:nvCxnSpPr>
          <p:spPr>
            <a:xfrm flipV="1">
              <a:off x="2237134" y="2786261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85BFC-2ED0-4DE2-B2A9-59C5A991BC40}"/>
                </a:ext>
              </a:extLst>
            </p:cNvPr>
            <p:cNvSpPr txBox="1"/>
            <p:nvPr/>
          </p:nvSpPr>
          <p:spPr>
            <a:xfrm>
              <a:off x="5907796" y="43494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5415DB-542C-4624-A10A-9B2BBA8443DD}"/>
                </a:ext>
              </a:extLst>
            </p:cNvPr>
            <p:cNvSpPr txBox="1"/>
            <p:nvPr/>
          </p:nvSpPr>
          <p:spPr>
            <a:xfrm>
              <a:off x="10237624" y="262772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FD22E-5560-421D-9592-1B8831D2768D}"/>
                </a:ext>
              </a:extLst>
            </p:cNvPr>
            <p:cNvSpPr txBox="1"/>
            <p:nvPr/>
          </p:nvSpPr>
          <p:spPr>
            <a:xfrm>
              <a:off x="5724916" y="2797538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D5759F-0D22-467D-8CE7-68F908D4D8CC}"/>
                </a:ext>
              </a:extLst>
            </p:cNvPr>
            <p:cNvSpPr txBox="1"/>
            <p:nvPr/>
          </p:nvSpPr>
          <p:spPr>
            <a:xfrm>
              <a:off x="7255115" y="118845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(1,1)</a:t>
              </a:r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77080D-6BB1-4704-A439-425CA850608F}"/>
                </a:ext>
              </a:extLst>
            </p:cNvPr>
            <p:cNvSpPr txBox="1"/>
            <p:nvPr/>
          </p:nvSpPr>
          <p:spPr>
            <a:xfrm>
              <a:off x="3484760" y="396047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(-1,-1)</a:t>
              </a:r>
              <a:endParaRPr lang="en-IN" dirty="0"/>
            </a:p>
          </p:txBody>
        </p:sp>
      </p:grp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322FCAB9-B269-4F69-8A3F-25827C74F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148494"/>
              </p:ext>
            </p:extLst>
          </p:nvPr>
        </p:nvGraphicFramePr>
        <p:xfrm>
          <a:off x="3766293" y="1584636"/>
          <a:ext cx="2230199" cy="10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7" name="Equation" r:id="rId3" imgW="1549080" imgH="711000" progId="Equation.DSMT4">
                  <p:embed/>
                </p:oleObj>
              </mc:Choice>
              <mc:Fallback>
                <p:oleObj name="Equation" r:id="rId3" imgW="1549080" imgH="711000" progId="Equation.DSMT4">
                  <p:embed/>
                  <p:pic>
                    <p:nvPicPr>
                      <p:cNvPr id="32" name="Object 9">
                        <a:extLst>
                          <a:ext uri="{FF2B5EF4-FFF2-40B4-BE49-F238E27FC236}">
                            <a16:creationId xmlns:a16="http://schemas.microsoft.com/office/drawing/2014/main" id="{322FCAB9-B269-4F69-8A3F-25827C74F9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6293" y="1584636"/>
                        <a:ext cx="2230199" cy="102238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00757806-FBE6-4CBD-BEC5-2773FC7F3D1F}"/>
              </a:ext>
            </a:extLst>
          </p:cNvPr>
          <p:cNvSpPr/>
          <p:nvPr/>
        </p:nvSpPr>
        <p:spPr>
          <a:xfrm rot="19519223">
            <a:off x="1491911" y="1130085"/>
            <a:ext cx="1479276" cy="482084"/>
          </a:xfrm>
          <a:prstGeom prst="ellipse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0671BB7-1B5F-48ED-920F-C3B82EF5C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90740"/>
              </p:ext>
            </p:extLst>
          </p:nvPr>
        </p:nvGraphicFramePr>
        <p:xfrm>
          <a:off x="37171" y="2764204"/>
          <a:ext cx="2320281" cy="90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8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C0671BB7-1B5F-48ED-920F-C3B82EF5C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71" y="2764204"/>
                        <a:ext cx="2320281" cy="908918"/>
                      </a:xfrm>
                      <a:prstGeom prst="rect">
                        <a:avLst/>
                      </a:prstGeom>
                      <a:ln w="349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F81E2CB-1910-40DD-931F-AF5F7AB30E05}"/>
              </a:ext>
            </a:extLst>
          </p:cNvPr>
          <p:cNvSpPr txBox="1"/>
          <p:nvPr/>
        </p:nvSpPr>
        <p:spPr>
          <a:xfrm>
            <a:off x="3414353" y="776577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in –z direction</a:t>
            </a:r>
            <a:endParaRPr lang="en-IN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0361C21-F2EF-4321-9F41-5BBDA9A34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77401"/>
              </p:ext>
            </p:extLst>
          </p:nvPr>
        </p:nvGraphicFramePr>
        <p:xfrm>
          <a:off x="2623166" y="3778806"/>
          <a:ext cx="35814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9" name="Equation" r:id="rId7" imgW="1688760" imgH="482400" progId="Equation.DSMT4">
                  <p:embed/>
                </p:oleObj>
              </mc:Choice>
              <mc:Fallback>
                <p:oleObj name="Equation" r:id="rId7" imgW="1688760" imgH="4824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B0361C21-F2EF-4321-9F41-5BBDA9A34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3166" y="3778806"/>
                        <a:ext cx="3581400" cy="10223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6454"/>
              </p:ext>
            </p:extLst>
          </p:nvPr>
        </p:nvGraphicFramePr>
        <p:xfrm>
          <a:off x="447124" y="4033838"/>
          <a:ext cx="14747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0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124" y="4033838"/>
                        <a:ext cx="1474787" cy="5984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E5F4A17-BE52-4ABF-B9ED-38CA37039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9049"/>
              </p:ext>
            </p:extLst>
          </p:nvPr>
        </p:nvGraphicFramePr>
        <p:xfrm>
          <a:off x="2177540" y="4861183"/>
          <a:ext cx="1737874" cy="96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1" name="Equation" r:id="rId11" imgW="711000" imgH="393480" progId="Equation.DSMT4">
                  <p:embed/>
                </p:oleObj>
              </mc:Choice>
              <mc:Fallback>
                <p:oleObj name="Equation" r:id="rId11" imgW="71100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E5F4A17-BE52-4ABF-B9ED-38CA37039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7540" y="4861183"/>
                        <a:ext cx="1737874" cy="96668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09B07AD-7382-4F35-994C-213E110C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75732"/>
              </p:ext>
            </p:extLst>
          </p:nvPr>
        </p:nvGraphicFramePr>
        <p:xfrm>
          <a:off x="4320209" y="4839679"/>
          <a:ext cx="14874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2" name="Equation" r:id="rId13" imgW="609480" imgH="393480" progId="Equation.DSMT4">
                  <p:embed/>
                </p:oleObj>
              </mc:Choice>
              <mc:Fallback>
                <p:oleObj name="Equation" r:id="rId13" imgW="609480" imgH="393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A09B07AD-7382-4F35-994C-213E110C6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0209" y="4839679"/>
                        <a:ext cx="1487487" cy="96678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00335"/>
              </p:ext>
            </p:extLst>
          </p:nvPr>
        </p:nvGraphicFramePr>
        <p:xfrm>
          <a:off x="3414353" y="5849368"/>
          <a:ext cx="1862494" cy="103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3" name="Equation" r:id="rId15" imgW="2476329" imgH="1381008" progId="Equation.DSMT4">
                  <p:embed/>
                </p:oleObj>
              </mc:Choice>
              <mc:Fallback>
                <p:oleObj name="Equation" r:id="rId15" imgW="2476329" imgH="13810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14353" y="5849368"/>
                        <a:ext cx="1862494" cy="103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71FC49-B1EC-4A1E-9EB6-4EDCF39C72FF}"/>
              </a:ext>
            </a:extLst>
          </p:cNvPr>
          <p:cNvCxnSpPr/>
          <p:nvPr/>
        </p:nvCxnSpPr>
        <p:spPr>
          <a:xfrm>
            <a:off x="6802236" y="53928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241EBB-3994-434B-89A3-EB8FA6CC5EEB}"/>
              </a:ext>
            </a:extLst>
          </p:cNvPr>
          <p:cNvGrpSpPr/>
          <p:nvPr/>
        </p:nvGrpSpPr>
        <p:grpSpPr>
          <a:xfrm>
            <a:off x="7603673" y="234116"/>
            <a:ext cx="3325617" cy="1878387"/>
            <a:chOff x="2050869" y="418011"/>
            <a:chExt cx="8284542" cy="4572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78DE5C-0CDB-42AE-9CD5-4626B4391EA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403BFC5-EC51-404B-B368-CE6CEDF9FA73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7AA67D5-54C1-4A13-80F6-7C503F67328E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73E6254-521E-4A41-BE92-E17A1A7E5F9B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DD9C4EC-184E-4308-AC1F-69E46349A2F1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95BBC8-9CE3-47A3-80F9-17C5164B29BC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0C91653-6EDD-4890-A926-5B6E36183AC7}"/>
                </a:ext>
              </a:extLst>
            </p:cNvPr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F293B9-2CA8-4BDE-B723-5C4D41BCF476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330651-2DA1-481B-9838-17C8926AC3AC}"/>
                </a:ext>
              </a:extLst>
            </p:cNvPr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103162-7884-43AD-9975-F06B96E6603B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A41B37F-D635-4298-8F5A-1983BFD7DB58}"/>
                    </a:ext>
                  </a:extLst>
                </p:cNvPr>
                <p:cNvSpPr txBox="1"/>
                <p:nvPr/>
              </p:nvSpPr>
              <p:spPr>
                <a:xfrm>
                  <a:off x="7164288" y="1622770"/>
                  <a:ext cx="1943773" cy="964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A41B37F-D635-4298-8F5A-1983BFD7D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1622770"/>
                  <a:ext cx="1943773" cy="964661"/>
                </a:xfrm>
                <a:prstGeom prst="rect">
                  <a:avLst/>
                </a:prstGeom>
                <a:blipFill>
                  <a:blip r:embed="rId17"/>
                  <a:stretch>
                    <a:fillRect l="-7031" t="-1538" r="-5469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468C4F2-B059-41C7-8668-A2F81BC9D51A}"/>
                    </a:ext>
                  </a:extLst>
                </p:cNvPr>
                <p:cNvSpPr txBox="1"/>
                <p:nvPr/>
              </p:nvSpPr>
              <p:spPr>
                <a:xfrm>
                  <a:off x="2267674" y="1778624"/>
                  <a:ext cx="2251256" cy="964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(-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68C4F2-B059-41C7-8668-A2F81BC9D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674" y="1778624"/>
                  <a:ext cx="2251256" cy="964661"/>
                </a:xfrm>
                <a:prstGeom prst="rect">
                  <a:avLst/>
                </a:prstGeom>
                <a:blipFill>
                  <a:blip r:embed="rId18"/>
                  <a:stretch>
                    <a:fillRect l="-5369" r="-4698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BEA9BA75-4C9B-4E0C-A852-BCCEEDF38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5000"/>
              </p:ext>
            </p:extLst>
          </p:nvPr>
        </p:nvGraphicFramePr>
        <p:xfrm>
          <a:off x="9872470" y="2226104"/>
          <a:ext cx="2213879" cy="125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4" name="Equation" r:id="rId19" imgW="1257120" imgH="711000" progId="Equation.DSMT4">
                  <p:embed/>
                </p:oleObj>
              </mc:Choice>
              <mc:Fallback>
                <p:oleObj name="Equation" r:id="rId19" imgW="1257120" imgH="711000" progId="Equation.DSMT4">
                  <p:embed/>
                  <p:pic>
                    <p:nvPicPr>
                      <p:cNvPr id="33" name="Object 9">
                        <a:extLst>
                          <a:ext uri="{FF2B5EF4-FFF2-40B4-BE49-F238E27FC236}">
                            <a16:creationId xmlns:a16="http://schemas.microsoft.com/office/drawing/2014/main" id="{BEA9BA75-4C9B-4E0C-A852-BCCEEDF38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72470" y="2226104"/>
                        <a:ext cx="2213879" cy="125030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FBFF86E1-8ECB-4571-A2A7-82FCE4E15BBA}"/>
              </a:ext>
            </a:extLst>
          </p:cNvPr>
          <p:cNvGrpSpPr/>
          <p:nvPr/>
        </p:nvGrpSpPr>
        <p:grpSpPr>
          <a:xfrm>
            <a:off x="8236675" y="398930"/>
            <a:ext cx="1565759" cy="1112134"/>
            <a:chOff x="3285050" y="2353231"/>
            <a:chExt cx="4214953" cy="247465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14C55D-C912-449F-BEC8-2134DB8D1427}"/>
                </a:ext>
              </a:extLst>
            </p:cNvPr>
            <p:cNvSpPr/>
            <p:nvPr/>
          </p:nvSpPr>
          <p:spPr>
            <a:xfrm>
              <a:off x="3285050" y="3573111"/>
              <a:ext cx="4214953" cy="1254775"/>
            </a:xfrm>
            <a:prstGeom prst="ellipse">
              <a:avLst/>
            </a:prstGeom>
            <a:solidFill>
              <a:srgbClr val="5B9BD5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D2F4CC-90FB-4A47-AE71-E22CE94BB733}"/>
                </a:ext>
              </a:extLst>
            </p:cNvPr>
            <p:cNvSpPr txBox="1"/>
            <p:nvPr/>
          </p:nvSpPr>
          <p:spPr>
            <a:xfrm>
              <a:off x="4477793" y="2353231"/>
              <a:ext cx="497288" cy="82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A7F3376-7583-4143-8D60-5C50BEF89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527044"/>
              </p:ext>
            </p:extLst>
          </p:nvPr>
        </p:nvGraphicFramePr>
        <p:xfrm>
          <a:off x="7068213" y="3990212"/>
          <a:ext cx="18510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5" name="Equation" r:id="rId21" imgW="749160" imgH="241200" progId="Equation.DSMT4">
                  <p:embed/>
                </p:oleObj>
              </mc:Choice>
              <mc:Fallback>
                <p:oleObj name="Equation" r:id="rId21" imgW="749160" imgH="2412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FA7F3376-7583-4143-8D60-5C50BEF89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68213" y="3990212"/>
                        <a:ext cx="18510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A5D36D29-9DFA-4E09-8A9A-86AA24454AD2}"/>
              </a:ext>
            </a:extLst>
          </p:cNvPr>
          <p:cNvSpPr txBox="1"/>
          <p:nvPr/>
        </p:nvSpPr>
        <p:spPr>
          <a:xfrm>
            <a:off x="6802236" y="1989166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in –z direction</a:t>
            </a:r>
            <a:endParaRPr lang="en-IN" dirty="0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1FC1DFD-BD63-46FC-93BB-94590E45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136369"/>
              </p:ext>
            </p:extLst>
          </p:nvPr>
        </p:nvGraphicFramePr>
        <p:xfrm>
          <a:off x="7147889" y="2781492"/>
          <a:ext cx="1664080" cy="59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6" name="Equation" r:id="rId23" imgW="672840" imgH="241200" progId="Equation.DSMT4">
                  <p:embed/>
                </p:oleObj>
              </mc:Choice>
              <mc:Fallback>
                <p:oleObj name="Equation" r:id="rId23" imgW="672840" imgH="241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61FC1DFD-BD63-46FC-93BB-94590E457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47889" y="2781492"/>
                        <a:ext cx="1664080" cy="599216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2C90CD8-5BAA-498C-85AD-D52280F97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08001"/>
              </p:ext>
            </p:extLst>
          </p:nvPr>
        </p:nvGraphicFramePr>
        <p:xfrm>
          <a:off x="6892013" y="5379526"/>
          <a:ext cx="2048236" cy="135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7" name="Equation" r:id="rId25" imgW="596880" imgH="393480" progId="Equation.DSMT4">
                  <p:embed/>
                </p:oleObj>
              </mc:Choice>
              <mc:Fallback>
                <p:oleObj name="Equation" r:id="rId25" imgW="59688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2C90CD8-5BAA-498C-85AD-D52280F97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92013" y="5379526"/>
                        <a:ext cx="2048236" cy="135739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CFDE426-E367-4FE0-89CA-4D2722EB2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51637"/>
              </p:ext>
            </p:extLst>
          </p:nvPr>
        </p:nvGraphicFramePr>
        <p:xfrm>
          <a:off x="9565523" y="5380038"/>
          <a:ext cx="24828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8" name="Equation" r:id="rId27" imgW="749160" imgH="419040" progId="Equation.DSMT4">
                  <p:embed/>
                </p:oleObj>
              </mc:Choice>
              <mc:Fallback>
                <p:oleObj name="Equation" r:id="rId27" imgW="749160" imgH="419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BCFDE426-E367-4FE0-89CA-4D2722EB2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565523" y="5380038"/>
                        <a:ext cx="2482850" cy="1393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473905" y="161078"/>
            <a:ext cx="456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Angular acceleration</a:t>
            </a:r>
            <a:endParaRPr lang="en-IN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264898" y="6168758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y=1</a:t>
            </a:r>
            <a:endParaRPr lang="en-IN" sz="2400" b="1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46783"/>
              </p:ext>
            </p:extLst>
          </p:nvPr>
        </p:nvGraphicFramePr>
        <p:xfrm>
          <a:off x="10088778" y="4652967"/>
          <a:ext cx="1093368" cy="50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9" name="Equation" r:id="rId29" imgW="469800" imgH="215640" progId="Equation.DSMT4">
                  <p:embed/>
                </p:oleObj>
              </mc:Choice>
              <mc:Fallback>
                <p:oleObj name="Equation" r:id="rId29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088778" y="4652967"/>
                        <a:ext cx="1093368" cy="50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45957"/>
              </p:ext>
            </p:extLst>
          </p:nvPr>
        </p:nvGraphicFramePr>
        <p:xfrm>
          <a:off x="2414588" y="2576513"/>
          <a:ext cx="436721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0" name="Equation" r:id="rId31" imgW="2857320" imgH="711000" progId="Equation.DSMT4">
                  <p:embed/>
                </p:oleObj>
              </mc:Choice>
              <mc:Fallback>
                <p:oleObj name="Equation" r:id="rId31" imgW="28573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414588" y="2576513"/>
                        <a:ext cx="4367212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56023" y="-80160"/>
            <a:ext cx="12154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Find the net angular acceleration in this case also compare it, when the whole system  is rotated in x-z plane</a:t>
            </a:r>
          </a:p>
        </p:txBody>
      </p:sp>
    </p:spTree>
    <p:extLst>
      <p:ext uri="{BB962C8B-B14F-4D97-AF65-F5344CB8AC3E}">
        <p14:creationId xmlns:p14="http://schemas.microsoft.com/office/powerpoint/2010/main" val="955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1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07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1494029" y="2126471"/>
            <a:ext cx="4214953" cy="1291305"/>
            <a:chOff x="3497265" y="2139534"/>
            <a:chExt cx="4214953" cy="12913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1582854" y="1081682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-6046" y="768010"/>
            <a:ext cx="6328489" cy="3882980"/>
            <a:chOff x="2050869" y="418011"/>
            <a:chExt cx="6242496" cy="4572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/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 smtClean="0"/>
                    <a:t>,</a:t>
                  </a:r>
                  <a:r>
                    <a:rPr lang="en-US" dirty="0"/>
                    <a:t>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blipFill>
                  <a:blip r:embed="rId2"/>
                  <a:stretch>
                    <a:fillRect l="-6250" r="-6250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/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(-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 smtClean="0"/>
                    <a:t>,</a:t>
                  </a:r>
                  <a:r>
                    <a:rPr lang="en-US" dirty="0"/>
                    <a:t>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blipFill>
                  <a:blip r:embed="rId3"/>
                  <a:stretch>
                    <a:fillRect l="-6475" t="-1538" r="-5755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2540899" y="11538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67131" y="2764972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395468" y="1277369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19569405">
            <a:off x="7323227" y="2448242"/>
            <a:ext cx="4214954" cy="478970"/>
            <a:chOff x="3487783" y="2534194"/>
            <a:chExt cx="4214954" cy="47897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 flipV="1">
            <a:off x="9374095" y="541065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600686" y="2724739"/>
            <a:ext cx="5581926" cy="375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556975" y="332059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46" name="TextBox 45"/>
          <p:cNvSpPr txBox="1"/>
          <p:nvPr/>
        </p:nvSpPr>
        <p:spPr>
          <a:xfrm>
            <a:off x="13886803" y="2524834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47" name="TextBox 46"/>
          <p:cNvSpPr txBox="1"/>
          <p:nvPr/>
        </p:nvSpPr>
        <p:spPr>
          <a:xfrm>
            <a:off x="9374095" y="269465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0904294" y="108556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49" name="TextBox 48"/>
          <p:cNvSpPr txBox="1"/>
          <p:nvPr/>
        </p:nvSpPr>
        <p:spPr>
          <a:xfrm>
            <a:off x="7133939" y="3857590"/>
            <a:ext cx="7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7546934" y="2205919"/>
            <a:ext cx="3717203" cy="934713"/>
            <a:chOff x="4153048" y="1109272"/>
            <a:chExt cx="3510982" cy="287541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7765187" y="1333198"/>
            <a:ext cx="3794104" cy="3114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1199870" y="4171929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-36145" y="36506"/>
            <a:ext cx="3301587" cy="699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Problem </a:t>
            </a:r>
            <a:r>
              <a:rPr lang="en-US" sz="4800" dirty="0"/>
              <a:t>3</a:t>
            </a:r>
            <a:endParaRPr lang="en-IN" sz="48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9804" y="192886"/>
            <a:ext cx="853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Find whether  angular momentum and  angular velocity  are parallel in the </a:t>
            </a:r>
            <a:r>
              <a:rPr lang="en-US" b="1" dirty="0" smtClean="0"/>
              <a:t>below</a:t>
            </a:r>
            <a:r>
              <a:rPr lang="en-US" b="1" dirty="0" smtClean="0"/>
              <a:t> </a:t>
            </a:r>
            <a:r>
              <a:rPr lang="en-US" b="1" dirty="0" smtClean="0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2817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95625"/>
              </p:ext>
            </p:extLst>
          </p:nvPr>
        </p:nvGraphicFramePr>
        <p:xfrm>
          <a:off x="141288" y="4049713"/>
          <a:ext cx="27162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3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8" y="4049713"/>
                        <a:ext cx="2716212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4851190" y="3550323"/>
            <a:ext cx="4214953" cy="1291305"/>
            <a:chOff x="3497265" y="2139534"/>
            <a:chExt cx="4214953" cy="12913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3351115" y="2191862"/>
            <a:ext cx="6328489" cy="3882980"/>
            <a:chOff x="2050869" y="418011"/>
            <a:chExt cx="6242496" cy="4572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FCA98F-622D-4323-B1BD-E88AEA764437}"/>
                </a:ext>
              </a:extLst>
            </p:cNvPr>
            <p:cNvSpPr txBox="1"/>
            <p:nvPr/>
          </p:nvSpPr>
          <p:spPr>
            <a:xfrm>
              <a:off x="7061108" y="2069152"/>
              <a:ext cx="182221" cy="434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B75C75-C283-4DB5-B8C7-B436DF58E6FD}"/>
                </a:ext>
              </a:extLst>
            </p:cNvPr>
            <p:cNvSpPr txBox="1"/>
            <p:nvPr/>
          </p:nvSpPr>
          <p:spPr>
            <a:xfrm>
              <a:off x="3275322" y="2051733"/>
              <a:ext cx="182221" cy="434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5898060" y="257772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24292" y="4188824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905213" y="1998725"/>
            <a:ext cx="53453" cy="22392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725482"/>
              </p:ext>
            </p:extLst>
          </p:nvPr>
        </p:nvGraphicFramePr>
        <p:xfrm>
          <a:off x="7468497" y="2014890"/>
          <a:ext cx="961875" cy="57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4" name="Equation" r:id="rId5" imgW="406080" imgH="241200" progId="Equation.DSMT4">
                  <p:embed/>
                </p:oleObj>
              </mc:Choice>
              <mc:Fallback>
                <p:oleObj name="Equation" r:id="rId5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8497" y="2014890"/>
                        <a:ext cx="961875" cy="57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75240"/>
              </p:ext>
            </p:extLst>
          </p:nvPr>
        </p:nvGraphicFramePr>
        <p:xfrm>
          <a:off x="4851190" y="6295098"/>
          <a:ext cx="4493266" cy="49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5" name="Equation" r:id="rId7" imgW="2209680" imgH="241200" progId="Equation.DSMT4">
                  <p:embed/>
                </p:oleObj>
              </mc:Choice>
              <mc:Fallback>
                <p:oleObj name="Equation" r:id="rId7" imgW="2209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1190" y="6295098"/>
                        <a:ext cx="4493266" cy="490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39661"/>
              </p:ext>
            </p:extLst>
          </p:nvPr>
        </p:nvGraphicFramePr>
        <p:xfrm>
          <a:off x="4807823" y="233164"/>
          <a:ext cx="2706189" cy="151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6" name="Equation" r:id="rId9" imgW="2209790" imgH="1238087" progId="Equation.DSMT4">
                  <p:embed/>
                </p:oleObj>
              </mc:Choice>
              <mc:Fallback>
                <p:oleObj name="Equation" r:id="rId9" imgW="2209790" imgH="12380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7823" y="233164"/>
                        <a:ext cx="2706189" cy="1516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B75C75-C283-4DB5-B8C7-B436DF58E6FD}"/>
                  </a:ext>
                </a:extLst>
              </p:cNvPr>
              <p:cNvSpPr txBox="1"/>
              <p:nvPr/>
            </p:nvSpPr>
            <p:spPr>
              <a:xfrm>
                <a:off x="4301791" y="3605429"/>
                <a:ext cx="850810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0)</a:t>
                </a:r>
                <a:endParaRPr lang="en-IN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B75C75-C283-4DB5-B8C7-B436DF58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91" y="3605429"/>
                <a:ext cx="850810" cy="396327"/>
              </a:xfrm>
              <a:prstGeom prst="rect">
                <a:avLst/>
              </a:prstGeom>
              <a:blipFill>
                <a:blip r:embed="rId11"/>
                <a:stretch>
                  <a:fillRect l="-6475" r="-5755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/>
              <p:nvPr/>
            </p:nvSpPr>
            <p:spPr>
              <a:xfrm>
                <a:off x="8750028" y="3750522"/>
                <a:ext cx="780278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0)</a:t>
                </a:r>
                <a:endParaRPr lang="en-IN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028" y="3750522"/>
                <a:ext cx="780278" cy="396327"/>
              </a:xfrm>
              <a:prstGeom prst="rect">
                <a:avLst/>
              </a:prstGeom>
              <a:blipFill>
                <a:blip r:embed="rId12"/>
                <a:stretch>
                  <a:fillRect l="-6250" r="-6250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8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-6046" y="768010"/>
            <a:ext cx="6328489" cy="3882980"/>
            <a:chOff x="2050869" y="418011"/>
            <a:chExt cx="6242496" cy="4572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2540899" y="11538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67131" y="2764972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395468" y="1277369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1582854" y="1081682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66651" y="2810691"/>
            <a:ext cx="2629345" cy="18402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83254" y="4454435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</a:t>
            </a:r>
            <a:endParaRPr lang="en-IN" sz="3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786690"/>
              </p:ext>
            </p:extLst>
          </p:nvPr>
        </p:nvGraphicFramePr>
        <p:xfrm>
          <a:off x="6232525" y="3730625"/>
          <a:ext cx="347821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" name="Equation" r:id="rId3" imgW="1130040" imgH="457200" progId="Equation.DSMT4">
                  <p:embed/>
                </p:oleObj>
              </mc:Choice>
              <mc:Fallback>
                <p:oleObj name="Equation" r:id="rId3" imgW="113004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2525" y="3730625"/>
                        <a:ext cx="3478213" cy="140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222069" y="2823660"/>
            <a:ext cx="3307713" cy="231216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3403"/>
              </p:ext>
            </p:extLst>
          </p:nvPr>
        </p:nvGraphicFramePr>
        <p:xfrm>
          <a:off x="489234" y="5045739"/>
          <a:ext cx="1385197" cy="83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234" y="5045739"/>
                        <a:ext cx="1385197" cy="83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47524"/>
              </p:ext>
            </p:extLst>
          </p:nvPr>
        </p:nvGraphicFramePr>
        <p:xfrm>
          <a:off x="2552848" y="5823259"/>
          <a:ext cx="5184627" cy="53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8" name="Equation" r:id="rId7" imgW="2197080" imgH="228600" progId="Equation.DSMT4">
                  <p:embed/>
                </p:oleObj>
              </mc:Choice>
              <mc:Fallback>
                <p:oleObj name="Equation" r:id="rId7" imgW="2197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2848" y="5823259"/>
                        <a:ext cx="5184627" cy="539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/>
              <p:nvPr/>
            </p:nvSpPr>
            <p:spPr>
              <a:xfrm>
                <a:off x="5378067" y="2322752"/>
                <a:ext cx="780278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0)</a:t>
                </a:r>
                <a:endParaRPr lang="en-IN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067" y="2322752"/>
                <a:ext cx="780278" cy="396327"/>
              </a:xfrm>
              <a:prstGeom prst="rect">
                <a:avLst/>
              </a:prstGeom>
              <a:blipFill>
                <a:blip r:embed="rId9"/>
                <a:stretch>
                  <a:fillRect l="-6250" r="-6250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/>
              <p:nvPr/>
            </p:nvSpPr>
            <p:spPr>
              <a:xfrm>
                <a:off x="840565" y="2245383"/>
                <a:ext cx="850810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0)</a:t>
                </a:r>
                <a:endParaRPr lang="en-IN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65" y="2245383"/>
                <a:ext cx="850810" cy="396327"/>
              </a:xfrm>
              <a:prstGeom prst="rect">
                <a:avLst/>
              </a:prstGeom>
              <a:blipFill>
                <a:blip r:embed="rId10"/>
                <a:stretch>
                  <a:fillRect l="-6475" r="-5755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5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519" y="10098"/>
            <a:ext cx="8229600" cy="914400"/>
          </a:xfrm>
        </p:spPr>
        <p:txBody>
          <a:bodyPr/>
          <a:lstStyle/>
          <a:p>
            <a:r>
              <a:rPr lang="en-US" b="1" dirty="0" smtClean="0"/>
              <a:t>Highlights of the course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08783" y="1458817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20447" y="3048000"/>
            <a:ext cx="3733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019800" y="2514600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031736" y="3593336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31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3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031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89889" y="3676077"/>
            <a:ext cx="9568873" cy="9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17961" y="1971963"/>
            <a:ext cx="9568873" cy="9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47039" y="4096330"/>
            <a:ext cx="9568873" cy="9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0894579" y="687602"/>
            <a:ext cx="785091" cy="344978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8235373" y="1611868"/>
            <a:ext cx="382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Quiz 1(Chapter 1)(Real time) 15 marks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17033" y="3344906"/>
            <a:ext cx="415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Quiz 2 (Chapter 2&amp;3)(Real time) 15 marks</a:t>
            </a:r>
            <a:endParaRPr lang="en-I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077200" y="3713820"/>
            <a:ext cx="501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Mid </a:t>
            </a:r>
            <a:r>
              <a:rPr lang="en-IN" b="1" dirty="0" err="1" smtClean="0"/>
              <a:t>Sem</a:t>
            </a:r>
            <a:r>
              <a:rPr lang="en-IN" b="1" dirty="0" smtClean="0"/>
              <a:t> Exam(Chapter 1,2,3)(real time+           Assignment) 25 marks</a:t>
            </a:r>
            <a:endParaRPr lang="en-IN" b="1" dirty="0"/>
          </a:p>
        </p:txBody>
      </p:sp>
      <p:sp>
        <p:nvSpPr>
          <p:cNvPr id="22" name="Down Arrow 21"/>
          <p:cNvSpPr/>
          <p:nvPr/>
        </p:nvSpPr>
        <p:spPr>
          <a:xfrm>
            <a:off x="8567737" y="4298135"/>
            <a:ext cx="561975" cy="7995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8644156" y="5130227"/>
            <a:ext cx="2642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Scan and submit  answers</a:t>
            </a:r>
          </a:p>
          <a:p>
            <a:r>
              <a:rPr lang="en-IN" b="1" dirty="0" smtClean="0"/>
              <a:t>In 24hrs</a:t>
            </a:r>
          </a:p>
          <a:p>
            <a:r>
              <a:rPr lang="en-IN" b="1" dirty="0" smtClean="0"/>
              <a:t>(Problems based)</a:t>
            </a:r>
            <a:endParaRPr lang="en-IN" b="1" dirty="0"/>
          </a:p>
        </p:txBody>
      </p:sp>
      <p:sp>
        <p:nvSpPr>
          <p:cNvPr id="3" name="Rectangle 2"/>
          <p:cNvSpPr/>
          <p:nvPr/>
        </p:nvSpPr>
        <p:spPr>
          <a:xfrm>
            <a:off x="4366353" y="4100916"/>
            <a:ext cx="3710847" cy="102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9FF42F-0E5E-4C6D-BFD0-73C6D9A465DA}"/>
              </a:ext>
            </a:extLst>
          </p:cNvPr>
          <p:cNvSpPr/>
          <p:nvPr/>
        </p:nvSpPr>
        <p:spPr>
          <a:xfrm>
            <a:off x="24196" y="16658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Problem </a:t>
            </a:r>
            <a:r>
              <a:rPr lang="en-US" sz="4800" dirty="0"/>
              <a:t>2</a:t>
            </a:r>
            <a:endParaRPr lang="en-IN" sz="4800" dirty="0"/>
          </a:p>
        </p:txBody>
      </p:sp>
      <p:grpSp>
        <p:nvGrpSpPr>
          <p:cNvPr id="5" name="Group 4"/>
          <p:cNvGrpSpPr/>
          <p:nvPr/>
        </p:nvGrpSpPr>
        <p:grpSpPr>
          <a:xfrm rot="19569405">
            <a:off x="4001804" y="2125514"/>
            <a:ext cx="4214954" cy="478970"/>
            <a:chOff x="3487783" y="2534194"/>
            <a:chExt cx="4214954" cy="4789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0" name="Straight Arrow Connector 9"/>
          <p:cNvCxnSpPr/>
          <p:nvPr/>
        </p:nvCxnSpPr>
        <p:spPr>
          <a:xfrm flipV="1">
            <a:off x="6052672" y="21833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9263" y="2402011"/>
            <a:ext cx="5581926" cy="375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35552" y="9331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52672" y="23719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82871" y="762841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812516" y="3534862"/>
            <a:ext cx="7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4225511" y="1883191"/>
            <a:ext cx="3717203" cy="934713"/>
            <a:chOff x="4153048" y="1109272"/>
            <a:chExt cx="3510982" cy="28754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4443764" y="1010470"/>
            <a:ext cx="3794104" cy="3114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878447" y="3849201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62080"/>
              </p:ext>
            </p:extLst>
          </p:nvPr>
        </p:nvGraphicFramePr>
        <p:xfrm>
          <a:off x="231984" y="4543668"/>
          <a:ext cx="4560850" cy="161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0" name="Equation" r:id="rId3" imgW="2006280" imgH="711000" progId="Equation.DSMT4">
                  <p:embed/>
                </p:oleObj>
              </mc:Choice>
              <mc:Fallback>
                <p:oleObj name="Equation" r:id="rId3" imgW="20062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84" y="4543668"/>
                        <a:ext cx="4560850" cy="161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71686"/>
              </p:ext>
            </p:extLst>
          </p:nvPr>
        </p:nvGraphicFramePr>
        <p:xfrm>
          <a:off x="6800161" y="4863120"/>
          <a:ext cx="3106869" cy="64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" name="Equation" r:id="rId5" imgW="1168200" imgH="241200" progId="Equation.DSMT4">
                  <p:embed/>
                </p:oleObj>
              </mc:Choice>
              <mc:Fallback>
                <p:oleObj name="Equation" r:id="rId5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0161" y="4863120"/>
                        <a:ext cx="3106869" cy="64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>
            <a:off x="5261866" y="5138117"/>
            <a:ext cx="1078950" cy="213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55212"/>
              </p:ext>
            </p:extLst>
          </p:nvPr>
        </p:nvGraphicFramePr>
        <p:xfrm>
          <a:off x="6800161" y="5394949"/>
          <a:ext cx="3349217" cy="64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2" name="Equation" r:id="rId7" imgW="1257120" imgH="241200" progId="Equation.DSMT4">
                  <p:embed/>
                </p:oleObj>
              </mc:Choice>
              <mc:Fallback>
                <p:oleObj name="Equation" r:id="rId7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0161" y="5394949"/>
                        <a:ext cx="3349217" cy="642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6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48873"/>
              </p:ext>
            </p:extLst>
          </p:nvPr>
        </p:nvGraphicFramePr>
        <p:xfrm>
          <a:off x="4122275" y="251932"/>
          <a:ext cx="3106869" cy="64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3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2275" y="251932"/>
                        <a:ext cx="3106869" cy="64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46110"/>
              </p:ext>
            </p:extLst>
          </p:nvPr>
        </p:nvGraphicFramePr>
        <p:xfrm>
          <a:off x="4122275" y="783761"/>
          <a:ext cx="3349217" cy="64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4" name="Equation" r:id="rId5" imgW="1257120" imgH="241200" progId="Equation.DSMT4">
                  <p:embed/>
                </p:oleObj>
              </mc:Choice>
              <mc:Fallback>
                <p:oleObj name="Equation" r:id="rId5" imgW="1257120" imgH="241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2275" y="783761"/>
                        <a:ext cx="3349217" cy="642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74361"/>
              </p:ext>
            </p:extLst>
          </p:nvPr>
        </p:nvGraphicFramePr>
        <p:xfrm>
          <a:off x="4582340" y="1518965"/>
          <a:ext cx="2050695" cy="66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5" name="Equation" r:id="rId7" imgW="825480" imgH="266400" progId="Equation.DSMT4">
                  <p:embed/>
                </p:oleObj>
              </mc:Choice>
              <mc:Fallback>
                <p:oleObj name="Equation" r:id="rId7" imgW="82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2340" y="1518965"/>
                        <a:ext cx="2050695" cy="662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331029" y="104503"/>
            <a:ext cx="4911634" cy="1414462"/>
          </a:xfrm>
          <a:prstGeom prst="rect">
            <a:avLst/>
          </a:prstGeom>
          <a:solidFill>
            <a:srgbClr val="5B9BD5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31653"/>
              </p:ext>
            </p:extLst>
          </p:nvPr>
        </p:nvGraphicFramePr>
        <p:xfrm>
          <a:off x="3533048" y="2273922"/>
          <a:ext cx="5388883" cy="57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6" name="Equation" r:id="rId9" imgW="2514600" imgH="266400" progId="Equation.DSMT4">
                  <p:embed/>
                </p:oleObj>
              </mc:Choice>
              <mc:Fallback>
                <p:oleObj name="Equation" r:id="rId9" imgW="2514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33048" y="2273922"/>
                        <a:ext cx="5388883" cy="571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65159"/>
              </p:ext>
            </p:extLst>
          </p:nvPr>
        </p:nvGraphicFramePr>
        <p:xfrm>
          <a:off x="5124009" y="2833039"/>
          <a:ext cx="2089751" cy="66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7" name="Equation" r:id="rId11" imgW="863280" imgH="241200" progId="Equation.DSMT4">
                  <p:embed/>
                </p:oleObj>
              </mc:Choice>
              <mc:Fallback>
                <p:oleObj name="Equation" r:id="rId11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24009" y="2833039"/>
                        <a:ext cx="2089751" cy="662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85238"/>
              </p:ext>
            </p:extLst>
          </p:nvPr>
        </p:nvGraphicFramePr>
        <p:xfrm>
          <a:off x="2981842" y="3573991"/>
          <a:ext cx="6491294" cy="68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8" name="Equation" r:id="rId13" imgW="2273040" imgH="241200" progId="Equation.DSMT4">
                  <p:embed/>
                </p:oleObj>
              </mc:Choice>
              <mc:Fallback>
                <p:oleObj name="Equation" r:id="rId13" imgW="227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1842" y="3573991"/>
                        <a:ext cx="6491294" cy="68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25059"/>
              </p:ext>
            </p:extLst>
          </p:nvPr>
        </p:nvGraphicFramePr>
        <p:xfrm>
          <a:off x="3603723" y="4307391"/>
          <a:ext cx="5661795" cy="12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" name="Equation" r:id="rId15" imgW="2336760" imgH="507960" progId="Equation.DSMT4">
                  <p:embed/>
                </p:oleObj>
              </mc:Choice>
              <mc:Fallback>
                <p:oleObj name="Equation" r:id="rId15" imgW="2336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03723" y="4307391"/>
                        <a:ext cx="5661795" cy="123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7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93067"/>
              </p:ext>
            </p:extLst>
          </p:nvPr>
        </p:nvGraphicFramePr>
        <p:xfrm>
          <a:off x="4496888" y="459014"/>
          <a:ext cx="2519471" cy="63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0" name="Equation" r:id="rId3" imgW="952200" imgH="241200" progId="Equation.DSMT4">
                  <p:embed/>
                </p:oleObj>
              </mc:Choice>
              <mc:Fallback>
                <p:oleObj name="Equation" r:id="rId3" imgW="952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6888" y="459014"/>
                        <a:ext cx="2519471" cy="63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02108"/>
              </p:ext>
            </p:extLst>
          </p:nvPr>
        </p:nvGraphicFramePr>
        <p:xfrm>
          <a:off x="3988391" y="1097280"/>
          <a:ext cx="4074362" cy="822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1" name="Equation" r:id="rId5" imgW="1320480" imgH="266400" progId="Equation.DSMT4">
                  <p:embed/>
                </p:oleObj>
              </mc:Choice>
              <mc:Fallback>
                <p:oleObj name="Equation" r:id="rId5" imgW="132048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8391" y="1097280"/>
                        <a:ext cx="4074362" cy="822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064259"/>
              </p:ext>
            </p:extLst>
          </p:nvPr>
        </p:nvGraphicFramePr>
        <p:xfrm>
          <a:off x="4282022" y="1919922"/>
          <a:ext cx="3293108" cy="82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2" name="Equation" r:id="rId7" imgW="965160" imgH="241200" progId="Equation.DSMT4">
                  <p:embed/>
                </p:oleObj>
              </mc:Choice>
              <mc:Fallback>
                <p:oleObj name="Equation" r:id="rId7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2022" y="1919922"/>
                        <a:ext cx="3293108" cy="823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16339"/>
              </p:ext>
            </p:extLst>
          </p:nvPr>
        </p:nvGraphicFramePr>
        <p:xfrm>
          <a:off x="2553788" y="3173050"/>
          <a:ext cx="8103850" cy="124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3" name="Equation" r:id="rId9" imgW="3479760" imgH="533160" progId="Equation.DSMT4">
                  <p:embed/>
                </p:oleObj>
              </mc:Choice>
              <mc:Fallback>
                <p:oleObj name="Equation" r:id="rId9" imgW="3479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3788" y="3173050"/>
                        <a:ext cx="8103850" cy="1242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216728" y="5068388"/>
            <a:ext cx="1280160" cy="26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21563"/>
              </p:ext>
            </p:extLst>
          </p:nvPr>
        </p:nvGraphicFramePr>
        <p:xfrm>
          <a:off x="4589779" y="4845097"/>
          <a:ext cx="4563753" cy="61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4" name="Equation" r:id="rId11" imgW="1803240" imgH="241200" progId="Equation.DSMT4">
                  <p:embed/>
                </p:oleObj>
              </mc:Choice>
              <mc:Fallback>
                <p:oleObj name="Equation" r:id="rId11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89779" y="4845097"/>
                        <a:ext cx="4563753" cy="610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219587" y="1817500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01391" y="1837508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216728" y="5956663"/>
            <a:ext cx="1373051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06360"/>
              </p:ext>
            </p:extLst>
          </p:nvPr>
        </p:nvGraphicFramePr>
        <p:xfrm>
          <a:off x="4747984" y="5647521"/>
          <a:ext cx="1434146" cy="114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5" name="Equation" r:id="rId13" imgW="558720" imgH="444240" progId="Equation.DSMT4">
                  <p:embed/>
                </p:oleObj>
              </mc:Choice>
              <mc:Fallback>
                <p:oleObj name="Equation" r:id="rId13" imgW="55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47984" y="5647521"/>
                        <a:ext cx="1434146" cy="1140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5312486" y="2691403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17160" y="2691402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4413" y="5956663"/>
            <a:ext cx="584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Angular momentum and Angular velocity have same slopes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545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99544"/>
              </p:ext>
            </p:extLst>
          </p:nvPr>
        </p:nvGraphicFramePr>
        <p:xfrm>
          <a:off x="1608864" y="136057"/>
          <a:ext cx="8463995" cy="88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7" name="Equation" r:id="rId3" imgW="2679480" imgH="279360" progId="Equation.DSMT4">
                  <p:embed/>
                </p:oleObj>
              </mc:Choice>
              <mc:Fallback>
                <p:oleObj name="Equation" r:id="rId3" imgW="2679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864" y="136057"/>
                        <a:ext cx="8463995" cy="88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4541" y="1017256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 the matrix form we may write </a:t>
            </a:r>
            <a:endParaRPr lang="en-IN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48449"/>
              </p:ext>
            </p:extLst>
          </p:nvPr>
        </p:nvGraphicFramePr>
        <p:xfrm>
          <a:off x="5138873" y="1483374"/>
          <a:ext cx="1619250" cy="62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8" name="Equation" r:id="rId5" imgW="1619446" imgH="609741" progId="Equation.DSMT4">
                  <p:embed/>
                </p:oleObj>
              </mc:Choice>
              <mc:Fallback>
                <p:oleObj name="Equation" r:id="rId5" imgW="1619446" imgH="6097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873" y="1483374"/>
                        <a:ext cx="1619250" cy="626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93719"/>
              </p:ext>
            </p:extLst>
          </p:nvPr>
        </p:nvGraphicFramePr>
        <p:xfrm>
          <a:off x="3564386" y="2109801"/>
          <a:ext cx="455295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9" name="Equation" r:id="rId7" imgW="4553060" imgH="1609767" progId="Equation.DSMT4">
                  <p:embed/>
                </p:oleObj>
              </mc:Choice>
              <mc:Fallback>
                <p:oleObj name="Equation" r:id="rId7" imgW="4553060" imgH="16097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4386" y="2109801"/>
                        <a:ext cx="455295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21070"/>
              </p:ext>
            </p:extLst>
          </p:nvPr>
        </p:nvGraphicFramePr>
        <p:xfrm>
          <a:off x="3564386" y="4516451"/>
          <a:ext cx="47879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0" name="Equation" r:id="rId9" imgW="2095200" imgH="711000" progId="Equation.DSMT4">
                  <p:embed/>
                </p:oleObj>
              </mc:Choice>
              <mc:Fallback>
                <p:oleObj name="Equation" r:id="rId9" imgW="2095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64386" y="4516451"/>
                        <a:ext cx="47879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19629"/>
              </p:ext>
            </p:extLst>
          </p:nvPr>
        </p:nvGraphicFramePr>
        <p:xfrm>
          <a:off x="5192888" y="3719526"/>
          <a:ext cx="1348969" cy="54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1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2888" y="3719526"/>
                        <a:ext cx="1348969" cy="545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86396"/>
              </p:ext>
            </p:extLst>
          </p:nvPr>
        </p:nvGraphicFramePr>
        <p:xfrm>
          <a:off x="2934515" y="0"/>
          <a:ext cx="5423511" cy="1836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6" name="Equation" r:id="rId3" imgW="4781703" imgH="1619069" progId="Equation.DSMT4">
                  <p:embed/>
                </p:oleObj>
              </mc:Choice>
              <mc:Fallback>
                <p:oleObj name="Equation" r:id="rId3" imgW="4781703" imgH="16190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515" y="0"/>
                        <a:ext cx="5423511" cy="1836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98656"/>
              </p:ext>
            </p:extLst>
          </p:nvPr>
        </p:nvGraphicFramePr>
        <p:xfrm>
          <a:off x="2934515" y="2022430"/>
          <a:ext cx="6442075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7" name="Equation" r:id="rId5" imgW="2819160" imgH="939600" progId="Equation.DSMT4">
                  <p:embed/>
                </p:oleObj>
              </mc:Choice>
              <mc:Fallback>
                <p:oleObj name="Equation" r:id="rId5" imgW="2819160" imgH="939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4515" y="2022430"/>
                        <a:ext cx="6442075" cy="214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4954"/>
              </p:ext>
            </p:extLst>
          </p:nvPr>
        </p:nvGraphicFramePr>
        <p:xfrm>
          <a:off x="4977538" y="3703738"/>
          <a:ext cx="2472887" cy="157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" name="Equation" r:id="rId7" imgW="1117440" imgH="711000" progId="Equation.DSMT4">
                  <p:embed/>
                </p:oleObj>
              </mc:Choice>
              <mc:Fallback>
                <p:oleObj name="Equation" r:id="rId7" imgW="1117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7538" y="3703738"/>
                        <a:ext cx="2472887" cy="157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93034"/>
              </p:ext>
            </p:extLst>
          </p:nvPr>
        </p:nvGraphicFramePr>
        <p:xfrm>
          <a:off x="4562841" y="5347932"/>
          <a:ext cx="3795185" cy="81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" name="Equation" r:id="rId9" imgW="1244520" imgH="266400" progId="Equation.DSMT4">
                  <p:embed/>
                </p:oleObj>
              </mc:Choice>
              <mc:Fallback>
                <p:oleObj name="Equation" r:id="rId9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62841" y="5347932"/>
                        <a:ext cx="3795185" cy="813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2351314" y="5510656"/>
            <a:ext cx="1698171" cy="487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38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03120"/>
            <a:ext cx="12192000" cy="2364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61819"/>
              </p:ext>
            </p:extLst>
          </p:nvPr>
        </p:nvGraphicFramePr>
        <p:xfrm>
          <a:off x="234110" y="2838024"/>
          <a:ext cx="11505173" cy="89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3" imgW="3429000" imgH="266400" progId="Equation.DSMT4">
                  <p:embed/>
                </p:oleObj>
              </mc:Choice>
              <mc:Fallback>
                <p:oleObj name="Equation" r:id="rId3" imgW="34290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10" y="2838024"/>
                        <a:ext cx="11505173" cy="894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1" y="4171950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282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914401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Perpetua" pitchFamily="18" charset="0"/>
              </a:rPr>
              <a:t>Consider rotation of a square plate of side a and mass M about an axis in the plane of the plate and making an angle </a:t>
            </a:r>
            <a:r>
              <a:rPr lang="en-US" sz="2800" b="1" dirty="0">
                <a:solidFill>
                  <a:srgbClr val="7030A0"/>
                </a:solidFill>
                <a:latin typeface="Perpetua" pitchFamily="18" charset="0"/>
                <a:sym typeface="Symbol"/>
              </a:rPr>
              <a:t></a:t>
            </a:r>
            <a:r>
              <a:rPr lang="en-US" sz="2800" b="1" dirty="0">
                <a:solidFill>
                  <a:srgbClr val="7030A0"/>
                </a:solidFill>
                <a:latin typeface="Perpetua" pitchFamily="18" charset="0"/>
              </a:rPr>
              <a:t> with the x-axis</a:t>
            </a:r>
            <a:r>
              <a:rPr lang="en-US" sz="2800" dirty="0">
                <a:latin typeface="Perpetua" pitchFamily="18" charset="0"/>
              </a:rPr>
              <a:t>. </a:t>
            </a:r>
          </a:p>
          <a:p>
            <a:endParaRPr lang="en-US" sz="2800" dirty="0">
              <a:latin typeface="Perpetua" pitchFamily="18" charset="0"/>
            </a:endParaRPr>
          </a:p>
          <a:p>
            <a:pPr marL="342900" indent="-342900">
              <a:buAutoNum type="alphaLcParenBoth"/>
            </a:pPr>
            <a:r>
              <a:rPr lang="en-US" sz="2800" dirty="0">
                <a:latin typeface="Perpetua" pitchFamily="18" charset="0"/>
              </a:rPr>
              <a:t>What is the angular momentum </a:t>
            </a:r>
            <a:r>
              <a:rPr lang="en-US" sz="2800" b="1" dirty="0">
                <a:latin typeface="Perpetua" pitchFamily="18" charset="0"/>
              </a:rPr>
              <a:t>L</a:t>
            </a:r>
            <a:r>
              <a:rPr lang="en-US" sz="2800" dirty="0">
                <a:latin typeface="Perpetua" pitchFamily="18" charset="0"/>
              </a:rPr>
              <a:t> about the origin?</a:t>
            </a:r>
          </a:p>
          <a:p>
            <a:pPr marL="342900" indent="-342900">
              <a:buAutoNum type="alphaLcParenBoth"/>
            </a:pPr>
            <a:endParaRPr lang="en-US" sz="2800" dirty="0">
              <a:latin typeface="Perpetua" pitchFamily="18" charset="0"/>
            </a:endParaRPr>
          </a:p>
          <a:p>
            <a:pPr marL="342900" indent="-342900">
              <a:buAutoNum type="alphaLcParenBoth"/>
            </a:pPr>
            <a:r>
              <a:rPr lang="en-US" sz="2800" dirty="0">
                <a:latin typeface="Perpetua" pitchFamily="18" charset="0"/>
              </a:rPr>
              <a:t>For what angle </a:t>
            </a:r>
            <a:r>
              <a:rPr lang="en-US" sz="2800" b="1" dirty="0">
                <a:latin typeface="Perpetua" pitchFamily="18" charset="0"/>
              </a:rPr>
              <a:t>L</a:t>
            </a:r>
            <a:r>
              <a:rPr lang="en-US" sz="2800" dirty="0">
                <a:latin typeface="Perpetua" pitchFamily="18" charset="0"/>
              </a:rPr>
              <a:t>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dirty="0">
                <a:latin typeface="Perpetua" pitchFamily="18" charset="0"/>
                <a:sym typeface="Symbol"/>
              </a:rPr>
              <a:t> </a:t>
            </a:r>
            <a:r>
              <a:rPr lang="en-US" sz="2800" dirty="0">
                <a:latin typeface="Perpetua" pitchFamily="18" charset="0"/>
              </a:rPr>
              <a:t>becomes parallel?</a:t>
            </a:r>
          </a:p>
          <a:p>
            <a:pPr marL="342900" indent="-342900">
              <a:buAutoNum type="alphaLcParenBoth"/>
            </a:pPr>
            <a:endParaRPr lang="en-US" sz="2800" dirty="0">
              <a:latin typeface="Perpetua" pitchFamily="18" charset="0"/>
            </a:endParaRPr>
          </a:p>
          <a:p>
            <a:pPr marL="342900" indent="-342900">
              <a:buAutoNum type="alphaLcParenBoth"/>
            </a:pPr>
            <a:r>
              <a:rPr lang="en-US" sz="2800" dirty="0">
                <a:latin typeface="Perpetua" pitchFamily="18" charset="0"/>
              </a:rPr>
              <a:t> For square plate when the moment of inertia tensor becomes diagonal?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FF42F-0E5E-4C6D-BFD0-73C6D9A465DA}"/>
              </a:ext>
            </a:extLst>
          </p:cNvPr>
          <p:cNvSpPr/>
          <p:nvPr/>
        </p:nvSpPr>
        <p:spPr>
          <a:xfrm>
            <a:off x="0" y="125025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Problem </a:t>
            </a:r>
            <a:r>
              <a:rPr lang="en-US" sz="4800" dirty="0"/>
              <a:t>4</a:t>
            </a:r>
            <a:endParaRPr lang="en-IN" sz="4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63505"/>
              </p:ext>
            </p:extLst>
          </p:nvPr>
        </p:nvGraphicFramePr>
        <p:xfrm>
          <a:off x="1752600" y="5440631"/>
          <a:ext cx="4485760" cy="91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Equation" r:id="rId4" imgW="2997000" imgH="609480" progId="Equation.DSMT4">
                  <p:embed/>
                </p:oleObj>
              </mc:Choice>
              <mc:Fallback>
                <p:oleObj name="Equation" r:id="rId4" imgW="29970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5440631"/>
                        <a:ext cx="4485760" cy="91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925" y="3953234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91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>
                <a:latin typeface="Perpetua" pitchFamily="18" charset="0"/>
              </a:rPr>
              <a:t>What is the angular momentum </a:t>
            </a:r>
            <a:r>
              <a:rPr lang="en-US" sz="2800" b="1" dirty="0">
                <a:latin typeface="Perpetua" pitchFamily="18" charset="0"/>
              </a:rPr>
              <a:t>L</a:t>
            </a:r>
            <a:r>
              <a:rPr lang="en-US" sz="2800" dirty="0">
                <a:latin typeface="Perpetua" pitchFamily="18" charset="0"/>
              </a:rPr>
              <a:t> about the origin?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675" y="3633179"/>
            <a:ext cx="34480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4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90399"/>
              </p:ext>
            </p:extLst>
          </p:nvPr>
        </p:nvGraphicFramePr>
        <p:xfrm>
          <a:off x="2152741" y="1392979"/>
          <a:ext cx="1625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" name="Equation" r:id="rId5" imgW="685502" imgH="266584" progId="Equation.DSMT4">
                  <p:embed/>
                </p:oleObj>
              </mc:Choice>
              <mc:Fallback>
                <p:oleObj name="Equation" r:id="rId5" imgW="685502" imgH="266584" progId="Equation.DSMT4">
                  <p:embed/>
                  <p:pic>
                    <p:nvPicPr>
                      <p:cNvPr id="264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741" y="1392979"/>
                        <a:ext cx="1625600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52441"/>
              </p:ext>
            </p:extLst>
          </p:nvPr>
        </p:nvGraphicFramePr>
        <p:xfrm>
          <a:off x="4102282" y="1402199"/>
          <a:ext cx="57150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1" name="Equation" r:id="rId7" imgW="3238500" imgH="914400" progId="Equation.DSMT4">
                  <p:embed/>
                </p:oleObj>
              </mc:Choice>
              <mc:Fallback>
                <p:oleObj name="Equation" r:id="rId7" imgW="3238500" imgH="914400" progId="Equation.DSMT4">
                  <p:embed/>
                  <p:pic>
                    <p:nvPicPr>
                      <p:cNvPr id="264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282" y="1402199"/>
                        <a:ext cx="5715000" cy="1608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2116" y="5743258"/>
            <a:ext cx="3743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20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34600" y="1383475"/>
            <a:ext cx="1781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84570"/>
              </p:ext>
            </p:extLst>
          </p:nvPr>
        </p:nvGraphicFramePr>
        <p:xfrm>
          <a:off x="1762116" y="2060462"/>
          <a:ext cx="39116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" name="Equation" r:id="rId11" imgW="2514600" imgH="1104840" progId="Equation.DSMT4">
                  <p:embed/>
                </p:oleObj>
              </mc:Choice>
              <mc:Fallback>
                <p:oleObj name="Equation" r:id="rId11" imgW="251460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2116" y="2060462"/>
                        <a:ext cx="3911600" cy="172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31714"/>
              </p:ext>
            </p:extLst>
          </p:nvPr>
        </p:nvGraphicFramePr>
        <p:xfrm>
          <a:off x="1782436" y="4405742"/>
          <a:ext cx="5019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3" name="Equation" r:id="rId13" imgW="3174840" imgH="482400" progId="Equation.DSMT4">
                  <p:embed/>
                </p:oleObj>
              </mc:Choice>
              <mc:Fallback>
                <p:oleObj name="Equation" r:id="rId13" imgW="3174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82436" y="4405742"/>
                        <a:ext cx="5019675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79497"/>
              </p:ext>
            </p:extLst>
          </p:nvPr>
        </p:nvGraphicFramePr>
        <p:xfrm>
          <a:off x="1780522" y="5133249"/>
          <a:ext cx="55864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" name="Equation" r:id="rId15" imgW="3555720" imgH="482400" progId="Equation.DSMT4">
                  <p:embed/>
                </p:oleObj>
              </mc:Choice>
              <mc:Fallback>
                <p:oleObj name="Equation" r:id="rId15" imgW="3555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80522" y="5133249"/>
                        <a:ext cx="558641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34482"/>
              </p:ext>
            </p:extLst>
          </p:nvPr>
        </p:nvGraphicFramePr>
        <p:xfrm>
          <a:off x="5056987" y="3806822"/>
          <a:ext cx="1893967" cy="55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5" name="Equation" r:id="rId17" imgW="1346040" imgH="393480" progId="Equation.DSMT4">
                  <p:embed/>
                </p:oleObj>
              </mc:Choice>
              <mc:Fallback>
                <p:oleObj name="Equation" r:id="rId17" imgW="1346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56987" y="3806822"/>
                        <a:ext cx="1893967" cy="553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17866"/>
              </p:ext>
            </p:extLst>
          </p:nvPr>
        </p:nvGraphicFramePr>
        <p:xfrm>
          <a:off x="5456700" y="5917696"/>
          <a:ext cx="9794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6" name="Equation" r:id="rId19" imgW="647640" imgH="393480" progId="Equation.DSMT4">
                  <p:embed/>
                </p:oleObj>
              </mc:Choice>
              <mc:Fallback>
                <p:oleObj name="Equation" r:id="rId19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56700" y="5917696"/>
                        <a:ext cx="979487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5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994" y="3571219"/>
            <a:ext cx="9144000" cy="25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1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>
                <a:latin typeface="Perpetua" pitchFamily="18" charset="0"/>
              </a:rPr>
              <a:t>What is the angular moment L about the origin?</a:t>
            </a:r>
          </a:p>
        </p:txBody>
      </p:sp>
      <p:pic>
        <p:nvPicPr>
          <p:cNvPr id="264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5750" y="1842432"/>
            <a:ext cx="1781175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10621"/>
              </p:ext>
            </p:extLst>
          </p:nvPr>
        </p:nvGraphicFramePr>
        <p:xfrm>
          <a:off x="3937000" y="2052256"/>
          <a:ext cx="1625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5" imgW="685502" imgH="266584" progId="Equation.DSMT4">
                  <p:embed/>
                </p:oleObj>
              </mc:Choice>
              <mc:Fallback>
                <p:oleObj name="Equation" r:id="rId5" imgW="685502" imgH="266584" progId="Equation.DSMT4">
                  <p:embed/>
                  <p:pic>
                    <p:nvPicPr>
                      <p:cNvPr id="264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2052256"/>
                        <a:ext cx="1625600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9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981826"/>
              </p:ext>
            </p:extLst>
          </p:nvPr>
        </p:nvGraphicFramePr>
        <p:xfrm>
          <a:off x="2938418" y="-129632"/>
          <a:ext cx="6188977" cy="120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4" name="Equation" r:id="rId3" imgW="1244520" imgH="241200" progId="Equation.DSMT4">
                  <p:embed/>
                </p:oleObj>
              </mc:Choice>
              <mc:Fallback>
                <p:oleObj name="Equation" r:id="rId3" imgW="1244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8418" y="-129632"/>
                        <a:ext cx="6188977" cy="1200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549121"/>
              </p:ext>
            </p:extLst>
          </p:nvPr>
        </p:nvGraphicFramePr>
        <p:xfrm>
          <a:off x="355600" y="1520825"/>
          <a:ext cx="10983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5" name="Equation" r:id="rId5" imgW="5574960" imgH="457200" progId="Equation.DSMT4">
                  <p:embed/>
                </p:oleObj>
              </mc:Choice>
              <mc:Fallback>
                <p:oleObj name="Equation" r:id="rId5" imgW="557496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600" y="1520825"/>
                        <a:ext cx="10983913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739978"/>
              </p:ext>
            </p:extLst>
          </p:nvPr>
        </p:nvGraphicFramePr>
        <p:xfrm>
          <a:off x="4588329" y="2696075"/>
          <a:ext cx="1838597" cy="143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" name="Equation" r:id="rId7" imgW="571320" imgH="444240" progId="Equation.DSMT4">
                  <p:embed/>
                </p:oleObj>
              </mc:Choice>
              <mc:Fallback>
                <p:oleObj name="Equation" r:id="rId7" imgW="571320" imgH="4442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8329" y="2696075"/>
                        <a:ext cx="1838597" cy="143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52546"/>
              </p:ext>
            </p:extLst>
          </p:nvPr>
        </p:nvGraphicFramePr>
        <p:xfrm>
          <a:off x="1804624" y="4546187"/>
          <a:ext cx="4622302" cy="74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7" name="Equation" r:id="rId9" imgW="1498320" imgH="241200" progId="Equation.DSMT4">
                  <p:embed/>
                </p:oleObj>
              </mc:Choice>
              <mc:Fallback>
                <p:oleObj name="Equation" r:id="rId9" imgW="1498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4624" y="4546187"/>
                        <a:ext cx="4622302" cy="744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07365" y="3575296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01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264729"/>
              </p:ext>
            </p:extLst>
          </p:nvPr>
        </p:nvGraphicFramePr>
        <p:xfrm>
          <a:off x="235116" y="1295400"/>
          <a:ext cx="21669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Equation" r:id="rId3" imgW="914400" imgH="393480" progId="Equation.DSMT4">
                  <p:embed/>
                </p:oleObj>
              </mc:Choice>
              <mc:Fallback>
                <p:oleObj name="Equation" r:id="rId3" imgW="914400" imgH="393480" progId="Equation.DSMT4">
                  <p:embed/>
                  <p:pic>
                    <p:nvPicPr>
                      <p:cNvPr id="230402" name="Object 2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5116" y="1295400"/>
                        <a:ext cx="2166938" cy="927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997116" y="2553222"/>
            <a:ext cx="609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213"/>
              </p:ext>
            </p:extLst>
          </p:nvPr>
        </p:nvGraphicFramePr>
        <p:xfrm>
          <a:off x="539916" y="2971800"/>
          <a:ext cx="162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0" name="Equation" r:id="rId5" imgW="685800" imgH="215640" progId="Equation.DSMT4">
                  <p:embed/>
                </p:oleObj>
              </mc:Choice>
              <mc:Fallback>
                <p:oleObj name="Equation" r:id="rId5" imgW="685800" imgH="215640" progId="Equation.DSMT4">
                  <p:embed/>
                  <p:pic>
                    <p:nvPicPr>
                      <p:cNvPr id="230403" name="Object 3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9916" y="2971800"/>
                        <a:ext cx="1625600" cy="508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997116" y="3809206"/>
            <a:ext cx="609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559737"/>
              </p:ext>
            </p:extLst>
          </p:nvPr>
        </p:nvGraphicFramePr>
        <p:xfrm>
          <a:off x="539916" y="4168776"/>
          <a:ext cx="1625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1" name="Equation" r:id="rId7" imgW="685800" imgH="266400" progId="Equation.DSMT4">
                  <p:embed/>
                </p:oleObj>
              </mc:Choice>
              <mc:Fallback>
                <p:oleObj name="Equation" r:id="rId7" imgW="685800" imgH="266400" progId="Equation.DSMT4">
                  <p:embed/>
                  <p:pic>
                    <p:nvPicPr>
                      <p:cNvPr id="9" name="Object 3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9916" y="4168776"/>
                        <a:ext cx="1625600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10894" y="4038600"/>
            <a:ext cx="533400" cy="9144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34741"/>
              </p:ext>
            </p:extLst>
          </p:nvPr>
        </p:nvGraphicFramePr>
        <p:xfrm>
          <a:off x="3930834" y="1135604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Equation" r:id="rId9" imgW="1778000" imgH="736600" progId="Equation.DSMT4">
                  <p:embed/>
                </p:oleObj>
              </mc:Choice>
              <mc:Fallback>
                <p:oleObj name="Equation" r:id="rId9" imgW="1778000" imgH="736600" progId="Equation.DSMT4">
                  <p:embed/>
                  <p:pic>
                    <p:nvPicPr>
                      <p:cNvPr id="111628" name="Object 12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30834" y="1135604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03726"/>
              </p:ext>
            </p:extLst>
          </p:nvPr>
        </p:nvGraphicFramePr>
        <p:xfrm>
          <a:off x="2569032" y="2950024"/>
          <a:ext cx="3209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3" name="Equation" r:id="rId11" imgW="1346200" imgH="279400" progId="Equation.DSMT4">
                  <p:embed/>
                </p:oleObj>
              </mc:Choice>
              <mc:Fallback>
                <p:oleObj name="Equation" r:id="rId11" imgW="1346200" imgH="279400" progId="Equation.DSMT4">
                  <p:embed/>
                  <p:pic>
                    <p:nvPicPr>
                      <p:cNvPr id="63494" name="Object 6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69032" y="2950024"/>
                        <a:ext cx="32099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246172"/>
              </p:ext>
            </p:extLst>
          </p:nvPr>
        </p:nvGraphicFramePr>
        <p:xfrm>
          <a:off x="6074232" y="2950023"/>
          <a:ext cx="26638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4" name="Equation" r:id="rId13" imgW="1117115" imgH="253890" progId="Equation.DSMT4">
                  <p:embed/>
                </p:oleObj>
              </mc:Choice>
              <mc:Fallback>
                <p:oleObj name="Equation" r:id="rId13" imgW="1117115" imgH="253890" progId="Equation.DSMT4">
                  <p:embed/>
                  <p:pic>
                    <p:nvPicPr>
                      <p:cNvPr id="63495" name="Object 7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74232" y="2950023"/>
                        <a:ext cx="2663825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45815"/>
              </p:ext>
            </p:extLst>
          </p:nvPr>
        </p:nvGraphicFramePr>
        <p:xfrm>
          <a:off x="9063494" y="2950023"/>
          <a:ext cx="2633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5" name="Equation" r:id="rId15" imgW="1104900" imgH="254000" progId="Equation.DSMT4">
                  <p:embed/>
                </p:oleObj>
              </mc:Choice>
              <mc:Fallback>
                <p:oleObj name="Equation" r:id="rId15" imgW="1104900" imgH="254000" progId="Equation.DSMT4">
                  <p:embed/>
                  <p:pic>
                    <p:nvPicPr>
                      <p:cNvPr id="63496" name="Object 8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063494" y="2950023"/>
                        <a:ext cx="2633662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166750"/>
              </p:ext>
            </p:extLst>
          </p:nvPr>
        </p:nvGraphicFramePr>
        <p:xfrm>
          <a:off x="4306294" y="3795837"/>
          <a:ext cx="3844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Equation" r:id="rId17" imgW="1612900" imgH="241300" progId="Equation.DSMT4">
                  <p:embed/>
                </p:oleObj>
              </mc:Choice>
              <mc:Fallback>
                <p:oleObj name="Equation" r:id="rId17" imgW="1612900" imgH="241300" progId="Equation.DSMT4">
                  <p:embed/>
                  <p:pic>
                    <p:nvPicPr>
                      <p:cNvPr id="63497" name="Object 9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06294" y="3795837"/>
                        <a:ext cx="3844925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683729" y="55672"/>
            <a:ext cx="4781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RECAP</a:t>
            </a:r>
            <a:endParaRPr lang="en-IN" sz="6000" dirty="0"/>
          </a:p>
        </p:txBody>
      </p:sp>
      <p:graphicFrame>
        <p:nvGraphicFramePr>
          <p:cNvPr id="40" name="Object 7">
            <a:extLst>
              <a:ext uri="{FF2B5EF4-FFF2-40B4-BE49-F238E27FC236}">
                <a16:creationId xmlns:a16="http://schemas.microsoft.com/office/drawing/2014/main" id="{FF56AEE4-EF02-4C7A-AEA3-CADE13F9C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209250"/>
              </p:ext>
            </p:extLst>
          </p:nvPr>
        </p:nvGraphicFramePr>
        <p:xfrm>
          <a:off x="2686151" y="4521233"/>
          <a:ext cx="7723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7" name="Equation" r:id="rId19" imgW="3238500" imgH="914400" progId="Equation.DSMT4">
                  <p:embed/>
                </p:oleObj>
              </mc:Choice>
              <mc:Fallback>
                <p:oleObj name="Equation" r:id="rId19" imgW="3238500" imgH="914400" progId="Equation.DSMT4">
                  <p:embed/>
                  <p:pic>
                    <p:nvPicPr>
                      <p:cNvPr id="113671" name="Object 7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86151" y="4521233"/>
                        <a:ext cx="7723188" cy="217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2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914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Perpetua" pitchFamily="18" charset="0"/>
              </a:rPr>
              <a:t>(b) For what angle L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b="1" u="sng" dirty="0">
                <a:latin typeface="Perpetua" pitchFamily="18" charset="0"/>
              </a:rPr>
              <a:t> becomes parallel?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678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3417" y="3864842"/>
            <a:ext cx="1989908" cy="22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43358"/>
              </p:ext>
            </p:extLst>
          </p:nvPr>
        </p:nvGraphicFramePr>
        <p:xfrm>
          <a:off x="4799539" y="4677430"/>
          <a:ext cx="1758015" cy="139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Equation" r:id="rId5" imgW="558720" imgH="444240" progId="Equation.DSMT4">
                  <p:embed/>
                </p:oleObj>
              </mc:Choice>
              <mc:Fallback>
                <p:oleObj name="Equation" r:id="rId5" imgW="558720" imgH="4442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9539" y="4677430"/>
                        <a:ext cx="1758015" cy="1398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5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914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Perpetua" pitchFamily="18" charset="0"/>
              </a:rPr>
              <a:t>(b) For what angle L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b="1" u="sng" dirty="0">
                <a:latin typeface="Perpetua" pitchFamily="18" charset="0"/>
              </a:rPr>
              <a:t> becomes parallel?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678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83" y="4694848"/>
            <a:ext cx="1543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46559"/>
              </p:ext>
            </p:extLst>
          </p:nvPr>
        </p:nvGraphicFramePr>
        <p:xfrm>
          <a:off x="7683500" y="4545806"/>
          <a:ext cx="2451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0" name="Equation" r:id="rId5" imgW="1041120" imgH="685800" progId="Equation.DSMT4">
                  <p:embed/>
                </p:oleObj>
              </mc:Choice>
              <mc:Fallback>
                <p:oleObj name="Equation" r:id="rId5" imgW="1041120" imgH="685800" progId="Equation.DSMT4">
                  <p:embed/>
                  <p:pic>
                    <p:nvPicPr>
                      <p:cNvPr id="297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545806"/>
                        <a:ext cx="2451100" cy="15763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30655"/>
              </p:ext>
            </p:extLst>
          </p:nvPr>
        </p:nvGraphicFramePr>
        <p:xfrm>
          <a:off x="1105445" y="4099490"/>
          <a:ext cx="2251166" cy="246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1" name="Equation" r:id="rId7" imgW="1180800" imgH="1295280" progId="Equation.DSMT4">
                  <p:embed/>
                </p:oleObj>
              </mc:Choice>
              <mc:Fallback>
                <p:oleObj name="Equation" r:id="rId7" imgW="118080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5445" y="4099490"/>
                        <a:ext cx="2251166" cy="2469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3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76308" y="0"/>
            <a:ext cx="4648292" cy="4038600"/>
            <a:chOff x="-914400" y="1447800"/>
            <a:chExt cx="4648292" cy="4038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-458244" y="28956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8556" y="3886200"/>
              <a:ext cx="3125244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3756" y="14478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-927323" y="3950271"/>
              <a:ext cx="1549052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/>
            <p:cNvSpPr/>
            <p:nvPr/>
          </p:nvSpPr>
          <p:spPr>
            <a:xfrm rot="21425560">
              <a:off x="-732240" y="3971456"/>
              <a:ext cx="3393780" cy="1259649"/>
            </a:xfrm>
            <a:prstGeom prst="parallelogram">
              <a:avLst>
                <a:gd name="adj" fmla="val 105646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Rotation of a square plate (Implications)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781300" y="2933700"/>
            <a:ext cx="22098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26074" y="4038601"/>
            <a:ext cx="446762" cy="323589"/>
          </a:xfrm>
          <a:custGeom>
            <a:avLst/>
            <a:gdLst>
              <a:gd name="connsiteX0" fmla="*/ 446762 w 446762"/>
              <a:gd name="connsiteY0" fmla="*/ 73068 h 323589"/>
              <a:gd name="connsiteX1" fmla="*/ 346553 w 446762"/>
              <a:gd name="connsiteY1" fmla="*/ 10438 h 323589"/>
              <a:gd name="connsiteX2" fmla="*/ 45929 w 446762"/>
              <a:gd name="connsiteY2" fmla="*/ 135699 h 323589"/>
              <a:gd name="connsiteX3" fmla="*/ 70981 w 446762"/>
              <a:gd name="connsiteY3" fmla="*/ 323589 h 323589"/>
              <a:gd name="connsiteX4" fmla="*/ 70981 w 446762"/>
              <a:gd name="connsiteY4" fmla="*/ 323589 h 3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62" h="323589">
                <a:moveTo>
                  <a:pt x="446762" y="73068"/>
                </a:moveTo>
                <a:cubicBezTo>
                  <a:pt x="430060" y="36534"/>
                  <a:pt x="413358" y="0"/>
                  <a:pt x="346553" y="10438"/>
                </a:cubicBezTo>
                <a:cubicBezTo>
                  <a:pt x="279748" y="20876"/>
                  <a:pt x="91858" y="83507"/>
                  <a:pt x="45929" y="135699"/>
                </a:cubicBezTo>
                <a:cubicBezTo>
                  <a:pt x="0" y="187891"/>
                  <a:pt x="70981" y="323589"/>
                  <a:pt x="70981" y="323589"/>
                </a:cubicBezTo>
                <a:lnTo>
                  <a:pt x="70981" y="323589"/>
                </a:lnTo>
              </a:path>
            </a:pathLst>
          </a:cu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33436" y="3810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6781800" y="3429000"/>
          <a:ext cx="297621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273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429000"/>
                        <a:ext cx="2976218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7162800" y="52578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1" name="Equation" r:id="rId5" imgW="685502" imgH="266584" progId="Equation.DSMT4">
                  <p:embed/>
                </p:oleObj>
              </mc:Choice>
              <mc:Fallback>
                <p:oleObj name="Equation" r:id="rId5" imgW="685502" imgH="266584" progId="Equation.DSMT4">
                  <p:embed/>
                  <p:pic>
                    <p:nvPicPr>
                      <p:cNvPr id="273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2578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05000" y="5486400"/>
            <a:ext cx="400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Perpetua" pitchFamily="18" charset="0"/>
              </a:rPr>
              <a:t>L</a:t>
            </a:r>
            <a:r>
              <a:rPr lang="en-US" sz="4000" dirty="0">
                <a:latin typeface="Perpetua" pitchFamily="18" charset="0"/>
              </a:rPr>
              <a:t> and </a:t>
            </a:r>
            <a:r>
              <a:rPr lang="en-US" sz="4000" b="1" dirty="0">
                <a:latin typeface="Perpetua" pitchFamily="18" charset="0"/>
                <a:sym typeface="Symbol"/>
              </a:rPr>
              <a:t></a:t>
            </a:r>
            <a:r>
              <a:rPr lang="en-US" sz="4000" dirty="0">
                <a:latin typeface="Perpetua" pitchFamily="18" charset="0"/>
                <a:sym typeface="Symbol"/>
              </a:rPr>
              <a:t> are parallel!</a:t>
            </a:r>
            <a:endParaRPr lang="en-US" sz="4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562600" y="152400"/>
            <a:ext cx="5105401" cy="3631754"/>
            <a:chOff x="3277644" y="1295400"/>
            <a:chExt cx="5733890" cy="4393754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733800" y="27432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800600" y="3784475"/>
              <a:ext cx="4210934" cy="2552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95799" y="1295400"/>
              <a:ext cx="328022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0" y="3886200"/>
              <a:ext cx="342425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3087144" y="3975448"/>
              <a:ext cx="1904206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arallelogram 11"/>
            <p:cNvSpPr/>
            <p:nvPr/>
          </p:nvSpPr>
          <p:spPr>
            <a:xfrm rot="1171392">
              <a:off x="4904287" y="3188781"/>
              <a:ext cx="3386232" cy="1259650"/>
            </a:xfrm>
            <a:prstGeom prst="parallelogram">
              <a:avLst>
                <a:gd name="adj" fmla="val 114107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1676308" y="0"/>
            <a:ext cx="4648292" cy="4038600"/>
            <a:chOff x="-914400" y="1447800"/>
            <a:chExt cx="4648292" cy="4038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-458244" y="28956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8556" y="3886200"/>
              <a:ext cx="3125244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3756" y="14478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-927323" y="3950271"/>
              <a:ext cx="1549052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/>
            <p:cNvSpPr/>
            <p:nvPr/>
          </p:nvSpPr>
          <p:spPr>
            <a:xfrm rot="21425560">
              <a:off x="-732240" y="3971456"/>
              <a:ext cx="3393780" cy="1259649"/>
            </a:xfrm>
            <a:prstGeom prst="parallelogram">
              <a:avLst>
                <a:gd name="adj" fmla="val 105646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395882" y="3296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Concept behind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problem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>
              <a:latin typeface="Perpetua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781300" y="2933700"/>
            <a:ext cx="22098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26074" y="4038601"/>
            <a:ext cx="446762" cy="323589"/>
          </a:xfrm>
          <a:custGeom>
            <a:avLst/>
            <a:gdLst>
              <a:gd name="connsiteX0" fmla="*/ 446762 w 446762"/>
              <a:gd name="connsiteY0" fmla="*/ 73068 h 323589"/>
              <a:gd name="connsiteX1" fmla="*/ 346553 w 446762"/>
              <a:gd name="connsiteY1" fmla="*/ 10438 h 323589"/>
              <a:gd name="connsiteX2" fmla="*/ 45929 w 446762"/>
              <a:gd name="connsiteY2" fmla="*/ 135699 h 323589"/>
              <a:gd name="connsiteX3" fmla="*/ 70981 w 446762"/>
              <a:gd name="connsiteY3" fmla="*/ 323589 h 323589"/>
              <a:gd name="connsiteX4" fmla="*/ 70981 w 446762"/>
              <a:gd name="connsiteY4" fmla="*/ 323589 h 3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62" h="323589">
                <a:moveTo>
                  <a:pt x="446762" y="73068"/>
                </a:moveTo>
                <a:cubicBezTo>
                  <a:pt x="430060" y="36534"/>
                  <a:pt x="413358" y="0"/>
                  <a:pt x="346553" y="10438"/>
                </a:cubicBezTo>
                <a:cubicBezTo>
                  <a:pt x="279748" y="20876"/>
                  <a:pt x="91858" y="83507"/>
                  <a:pt x="45929" y="135699"/>
                </a:cubicBezTo>
                <a:cubicBezTo>
                  <a:pt x="0" y="187891"/>
                  <a:pt x="70981" y="323589"/>
                  <a:pt x="70981" y="323589"/>
                </a:cubicBezTo>
                <a:lnTo>
                  <a:pt x="70981" y="323589"/>
                </a:lnTo>
              </a:path>
            </a:pathLst>
          </a:cu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33436" y="3810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4267201"/>
            <a:ext cx="84266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erpetua" pitchFamily="18" charset="0"/>
              </a:rPr>
              <a:t>Use of symmetry will ensure diagonal Moment of Inertia tensor</a:t>
            </a:r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2971800" y="4953000"/>
          <a:ext cx="3086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" name="Equation" r:id="rId3" imgW="1295400" imgH="711200" progId="Equation.DSMT4">
                  <p:embed/>
                </p:oleObj>
              </mc:Choice>
              <mc:Fallback>
                <p:oleObj name="Equation" r:id="rId3" imgW="1295400" imgH="711200" progId="Equation.DSMT4">
                  <p:embed/>
                  <p:pic>
                    <p:nvPicPr>
                      <p:cNvPr id="274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3086100" cy="1689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7086600" y="5029200"/>
          <a:ext cx="1589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2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029200"/>
                        <a:ext cx="1589088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8" name="Object 6"/>
          <p:cNvGraphicFramePr>
            <a:graphicFrameLocks noChangeAspect="1"/>
          </p:cNvGraphicFramePr>
          <p:nvPr/>
        </p:nvGraphicFramePr>
        <p:xfrm>
          <a:off x="7118350" y="5791200"/>
          <a:ext cx="15255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3" name="Equation" r:id="rId7" imgW="622030" imgH="228501" progId="Equation.DSMT4">
                  <p:embed/>
                </p:oleObj>
              </mc:Choice>
              <mc:Fallback>
                <p:oleObj name="Equation" r:id="rId7" imgW="622030" imgH="228501" progId="Equation.DSMT4">
                  <p:embed/>
                  <p:pic>
                    <p:nvPicPr>
                      <p:cNvPr id="274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5791200"/>
                        <a:ext cx="1525588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162800" y="3232478"/>
            <a:ext cx="3352800" cy="94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NATURE OF ROTATION IS SAME AS IN 45 DEGREE ROTATION</a:t>
            </a:r>
          </a:p>
        </p:txBody>
      </p:sp>
    </p:spTree>
    <p:extLst>
      <p:ext uri="{BB962C8B-B14F-4D97-AF65-F5344CB8AC3E}">
        <p14:creationId xmlns:p14="http://schemas.microsoft.com/office/powerpoint/2010/main" val="27130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54980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64124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56504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986637" y="57203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936472" y="48562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4050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Principal Axis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828800" y="990600"/>
          <a:ext cx="31194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9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3119438" cy="1754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1" y="1295401"/>
            <a:ext cx="1984261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Cumbersome!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133601"/>
            <a:ext cx="5521448" cy="830997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Principal axes are the orthogonal axes for </a:t>
            </a:r>
          </a:p>
          <a:p>
            <a:r>
              <a:rPr lang="en-US" sz="2400" b="1" dirty="0"/>
              <a:t>Which [I] is diagonal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5424489" y="3078163"/>
          <a:ext cx="3089275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0" name="Equation" r:id="rId5" imgW="1295400" imgH="711200" progId="Equation.DSMT4">
                  <p:embed/>
                </p:oleObj>
              </mc:Choice>
              <mc:Fallback>
                <p:oleObj name="Equation" r:id="rId5" imgW="1295400" imgH="711200" progId="Equation.DSMT4">
                  <p:embed/>
                  <p:pic>
                    <p:nvPicPr>
                      <p:cNvPr id="131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9" y="3078163"/>
                        <a:ext cx="3089275" cy="16938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Magnetic Disk 15"/>
          <p:cNvSpPr/>
          <p:nvPr/>
        </p:nvSpPr>
        <p:spPr>
          <a:xfrm>
            <a:off x="2438400" y="48006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5683250" y="5257800"/>
          <a:ext cx="1589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1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131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5257800"/>
                        <a:ext cx="1589088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7342188" y="5241925"/>
          <a:ext cx="16113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2" name="Equation" r:id="rId9" imgW="660113" imgH="241195" progId="Equation.DSMT4">
                  <p:embed/>
                </p:oleObj>
              </mc:Choice>
              <mc:Fallback>
                <p:oleObj name="Equation" r:id="rId9" imgW="660113" imgH="241195" progId="Equation.DSMT4">
                  <p:embed/>
                  <p:pic>
                    <p:nvPicPr>
                      <p:cNvPr id="131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8" y="5241925"/>
                        <a:ext cx="1611312" cy="590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6669088" y="6019800"/>
          <a:ext cx="1560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3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131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6019800"/>
                        <a:ext cx="1560512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0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 animBg="1"/>
      <p:bldP spid="13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44" y="1281954"/>
            <a:ext cx="9987679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4400" b="1" u="sng" dirty="0">
                <a:solidFill>
                  <a:srgbClr val="002060"/>
                </a:solidFill>
                <a:latin typeface="Perpetua" pitchFamily="18" charset="0"/>
              </a:rPr>
              <a:t>principal axes.</a:t>
            </a:r>
            <a:endParaRPr lang="en-US" sz="4400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381001"/>
            <a:ext cx="127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Perpetua" pitchFamily="18" charset="0"/>
              </a:rPr>
              <a:t>Note!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1" y="4450976"/>
            <a:ext cx="773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recollect the problems we did………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2646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546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</a:t>
            </a:r>
            <a:r>
              <a:rPr lang="en-US" sz="1800" b="1" u="sng" dirty="0" smtClean="0">
                <a:solidFill>
                  <a:srgbClr val="002060"/>
                </a:solidFill>
                <a:latin typeface="Perpetua" pitchFamily="18" charset="0"/>
              </a:rPr>
              <a:t>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1399528" y="3834242"/>
            <a:ext cx="4214953" cy="1291305"/>
            <a:chOff x="3497265" y="2139534"/>
            <a:chExt cx="4214953" cy="12913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1488353" y="2789453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-100547" y="2475781"/>
            <a:ext cx="8398665" cy="3882980"/>
            <a:chOff x="2050869" y="418011"/>
            <a:chExt cx="8284542" cy="4572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FCA98F-622D-4323-B1BD-E88AEA764437}"/>
                </a:ext>
              </a:extLst>
            </p:cNvPr>
            <p:cNvSpPr txBox="1"/>
            <p:nvPr/>
          </p:nvSpPr>
          <p:spPr>
            <a:xfrm>
              <a:off x="7061108" y="2069152"/>
              <a:ext cx="61747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(1,0)</a:t>
              </a:r>
              <a:endParaRPr lang="en-I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B75C75-C283-4DB5-B8C7-B436DF58E6FD}"/>
                </a:ext>
              </a:extLst>
            </p:cNvPr>
            <p:cNvSpPr txBox="1"/>
            <p:nvPr/>
          </p:nvSpPr>
          <p:spPr>
            <a:xfrm>
              <a:off x="3275322" y="2051733"/>
              <a:ext cx="68800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(-1,0)</a:t>
              </a:r>
              <a:endParaRPr lang="en-IN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2446398" y="286164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72630" y="4472743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4300967" y="2985140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156935"/>
              </p:ext>
            </p:extLst>
          </p:nvPr>
        </p:nvGraphicFramePr>
        <p:xfrm>
          <a:off x="7761193" y="1805083"/>
          <a:ext cx="40386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3" imgW="4038509" imgH="2276592" progId="Equation.DSMT4">
                  <p:embed/>
                </p:oleObj>
              </mc:Choice>
              <mc:Fallback>
                <p:oleObj name="Equation" r:id="rId3" imgW="4038509" imgH="22765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1193" y="1805083"/>
                        <a:ext cx="403860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9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9569405">
            <a:off x="1547945" y="3798212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flipV="1">
            <a:off x="3598813" y="1891035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1031" y="4033344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1693" y="16820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111521" y="387480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598813" y="4044621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9012" y="243553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1358657" y="52075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1771652" y="3555889"/>
            <a:ext cx="3717203" cy="934713"/>
            <a:chOff x="4153048" y="1109272"/>
            <a:chExt cx="3510982" cy="28754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1989905" y="2683168"/>
            <a:ext cx="3794103" cy="3114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424588" y="5521899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68586"/>
              </p:ext>
            </p:extLst>
          </p:nvPr>
        </p:nvGraphicFramePr>
        <p:xfrm>
          <a:off x="7033496" y="4456074"/>
          <a:ext cx="49720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Equation" r:id="rId3" imgW="4972028" imgH="2276592" progId="Equation.DSMT4">
                  <p:embed/>
                </p:oleObj>
              </mc:Choice>
              <mc:Fallback>
                <p:oleObj name="Equation" r:id="rId3" imgW="4972028" imgH="22765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3496" y="4456074"/>
                        <a:ext cx="497205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11031" y="165463"/>
            <a:ext cx="12080969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</a:t>
            </a:r>
            <a:r>
              <a:rPr lang="en-US" sz="1800" b="1" u="sng" dirty="0" smtClean="0">
                <a:solidFill>
                  <a:srgbClr val="002060"/>
                </a:solidFill>
                <a:latin typeface="Perpetua" pitchFamily="18" charset="0"/>
              </a:rPr>
              <a:t>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2798388" y="2906397"/>
            <a:ext cx="4214953" cy="1291305"/>
            <a:chOff x="3497265" y="2139534"/>
            <a:chExt cx="4214953" cy="12913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2887213" y="1861608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1298313" y="1547936"/>
            <a:ext cx="6328489" cy="3882980"/>
            <a:chOff x="2050869" y="418011"/>
            <a:chExt cx="6242496" cy="4572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/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 smtClean="0"/>
                    <a:t>,</a:t>
                  </a:r>
                  <a:r>
                    <a:rPr lang="en-US" dirty="0"/>
                    <a:t>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blipFill>
                  <a:blip r:embed="rId3"/>
                  <a:stretch>
                    <a:fillRect l="-6250" r="-6250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/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(-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 smtClean="0"/>
                    <a:t>,</a:t>
                  </a:r>
                  <a:r>
                    <a:rPr lang="en-US" dirty="0"/>
                    <a:t>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blipFill>
                  <a:blip r:embed="rId4"/>
                  <a:stretch>
                    <a:fillRect l="-6475" t="-1538" r="-5755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3845258" y="193379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1490" y="3544898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699827" y="2057295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BEA9BA75-4C9B-4E0C-A852-BCCEEDF38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863132"/>
              </p:ext>
            </p:extLst>
          </p:nvPr>
        </p:nvGraphicFramePr>
        <p:xfrm>
          <a:off x="8019678" y="2906397"/>
          <a:ext cx="3668086" cy="207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5" imgW="1257120" imgH="711000" progId="Equation.DSMT4">
                  <p:embed/>
                </p:oleObj>
              </mc:Choice>
              <mc:Fallback>
                <p:oleObj name="Equation" r:id="rId5" imgW="1257120" imgH="711000" progId="Equation.DSMT4">
                  <p:embed/>
                  <p:pic>
                    <p:nvPicPr>
                      <p:cNvPr id="40" name="Object 9">
                        <a:extLst>
                          <a:ext uri="{FF2B5EF4-FFF2-40B4-BE49-F238E27FC236}">
                            <a16:creationId xmlns:a16="http://schemas.microsoft.com/office/drawing/2014/main" id="{BEA9BA75-4C9B-4E0C-A852-BCCEEDF38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9678" y="2906397"/>
                        <a:ext cx="3668086" cy="2071576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0" y="16546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</a:t>
            </a:r>
            <a:r>
              <a:rPr lang="en-US" sz="1800" b="1" u="sng" dirty="0" smtClean="0">
                <a:solidFill>
                  <a:srgbClr val="002060"/>
                </a:solidFill>
                <a:latin typeface="Perpetua" pitchFamily="18" charset="0"/>
              </a:rPr>
              <a:t>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21" y="825533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937" y="3587134"/>
            <a:ext cx="9144000" cy="25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66317" y="3160273"/>
            <a:ext cx="5133703" cy="3275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56029" y="4408313"/>
            <a:ext cx="31350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0753"/>
              </p:ext>
            </p:extLst>
          </p:nvPr>
        </p:nvGraphicFramePr>
        <p:xfrm>
          <a:off x="2200923" y="4464132"/>
          <a:ext cx="568178" cy="66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Equation" r:id="rId5" imgW="215640" imgH="253800" progId="Equation.DSMT4">
                  <p:embed/>
                </p:oleObj>
              </mc:Choice>
              <mc:Fallback>
                <p:oleObj name="Equation" r:id="rId5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0923" y="4464132"/>
                        <a:ext cx="568178" cy="66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2"/>
          <p:cNvGrpSpPr/>
          <p:nvPr/>
        </p:nvGrpSpPr>
        <p:grpSpPr>
          <a:xfrm>
            <a:off x="7873060" y="736514"/>
            <a:ext cx="3531327" cy="2474822"/>
            <a:chOff x="3277644" y="1295400"/>
            <a:chExt cx="5733890" cy="439375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733800" y="27432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800600" y="3784475"/>
              <a:ext cx="4210934" cy="2552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95799" y="1295400"/>
              <a:ext cx="328022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0" y="3886200"/>
              <a:ext cx="342425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087144" y="3975448"/>
              <a:ext cx="1904206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 14"/>
            <p:cNvSpPr/>
            <p:nvPr/>
          </p:nvSpPr>
          <p:spPr>
            <a:xfrm rot="1171392">
              <a:off x="4904287" y="3188781"/>
              <a:ext cx="3386232" cy="1259650"/>
            </a:xfrm>
            <a:prstGeom prst="parallelogram">
              <a:avLst>
                <a:gd name="adj" fmla="val 114107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06451" y="772209"/>
            <a:ext cx="3112145" cy="2613212"/>
            <a:chOff x="1679389" y="0"/>
            <a:chExt cx="4645211" cy="472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1679389" y="0"/>
              <a:ext cx="4645211" cy="4362193"/>
              <a:chOff x="-911319" y="1447800"/>
              <a:chExt cx="4645211" cy="4362193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-458244" y="2895600"/>
                <a:ext cx="2133600" cy="1588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08556" y="3886200"/>
                <a:ext cx="3125244" cy="762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03756" y="1447800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29000" y="3962400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-911319" y="3937348"/>
                <a:ext cx="1520127" cy="1872645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Parallelogram 21"/>
              <p:cNvSpPr/>
              <p:nvPr/>
            </p:nvSpPr>
            <p:spPr>
              <a:xfrm rot="21425560">
                <a:off x="-532416" y="3965314"/>
                <a:ext cx="3193828" cy="1259649"/>
              </a:xfrm>
              <a:prstGeom prst="parallelogram">
                <a:avLst>
                  <a:gd name="adj" fmla="val 105646"/>
                </a:avLst>
              </a:prstGeom>
              <a:solidFill>
                <a:schemeClr val="accent6">
                  <a:lumMod val="75000"/>
                  <a:alpha val="2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16200000" flipH="1">
              <a:off x="2781300" y="2933700"/>
              <a:ext cx="2209800" cy="1371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026074" y="4038601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33996" y="316536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68252"/>
              </p:ext>
            </p:extLst>
          </p:nvPr>
        </p:nvGraphicFramePr>
        <p:xfrm>
          <a:off x="8569406" y="3693313"/>
          <a:ext cx="30765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7" imgW="3076779" imgH="1676576" progId="Equation.DSMT4">
                  <p:embed/>
                </p:oleObj>
              </mc:Choice>
              <mc:Fallback>
                <p:oleObj name="Equation" r:id="rId7" imgW="3076779" imgH="16765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9406" y="3693313"/>
                        <a:ext cx="3076575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6546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</a:t>
            </a:r>
            <a:r>
              <a:rPr lang="en-US" sz="1800" b="1" u="sng" dirty="0" smtClean="0">
                <a:solidFill>
                  <a:srgbClr val="002060"/>
                </a:solidFill>
                <a:latin typeface="Perpetua" pitchFamily="18" charset="0"/>
              </a:rPr>
              <a:t>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AF7F1EBB-29B6-4BBA-92B0-86A366878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85811"/>
              </p:ext>
            </p:extLst>
          </p:nvPr>
        </p:nvGraphicFramePr>
        <p:xfrm>
          <a:off x="704850" y="4570414"/>
          <a:ext cx="4165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" name="Equation" r:id="rId3" imgW="1752600" imgH="736600" progId="Equation.DSMT4">
                  <p:embed/>
                </p:oleObj>
              </mc:Choice>
              <mc:Fallback>
                <p:oleObj name="Equation" r:id="rId3" imgW="1752600" imgH="736600" progId="Equation.DSMT4">
                  <p:embed/>
                  <p:pic>
                    <p:nvPicPr>
                      <p:cNvPr id="39" name="Object 8">
                        <a:extLst>
                          <a:ext uri="{FF2B5EF4-FFF2-40B4-BE49-F238E27FC236}">
                            <a16:creationId xmlns:a16="http://schemas.microsoft.com/office/drawing/2014/main" id="{991E51CB-27F0-4564-B523-169E2F3E1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4570414"/>
                        <a:ext cx="4165600" cy="175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5FF762-49B8-4022-BFF6-2778C8516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40485"/>
              </p:ext>
            </p:extLst>
          </p:nvPr>
        </p:nvGraphicFramePr>
        <p:xfrm>
          <a:off x="482784" y="266700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" name="Equation" r:id="rId5" imgW="1778000" imgH="736600" progId="Equation.DSMT4">
                  <p:embed/>
                </p:oleObj>
              </mc:Choice>
              <mc:Fallback>
                <p:oleObj name="Equation" r:id="rId5" imgW="1778000" imgH="736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2784" y="266700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350E371-130D-486A-8764-09729A25C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88374"/>
              </p:ext>
            </p:extLst>
          </p:nvPr>
        </p:nvGraphicFramePr>
        <p:xfrm>
          <a:off x="1585302" y="2830512"/>
          <a:ext cx="15954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12" name="Object 3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5302" y="2830512"/>
                        <a:ext cx="1595437" cy="5984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E5FE24FF-66C9-46EF-BFEA-A663CE3F4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588" y="5616733"/>
            <a:ext cx="563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cs typeface="Arial" pitchFamily="34" charset="0"/>
              </a:rPr>
              <a:t>Torque and angular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cs typeface="Arial" pitchFamily="34" charset="0"/>
              </a:rPr>
              <a:t> acceleration may not be in the same direction!!!.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erpetua" pitchFamily="18" charset="0"/>
              <a:cs typeface="Arial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53EF76-F070-4D4F-A0E2-68764D80E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85178"/>
              </p:ext>
            </p:extLst>
          </p:nvPr>
        </p:nvGraphicFramePr>
        <p:xfrm>
          <a:off x="6715279" y="5001417"/>
          <a:ext cx="35941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" name="Equation" r:id="rId9" imgW="1511300" imgH="241300" progId="Equation.DSMT4">
                  <p:embed/>
                </p:oleObj>
              </mc:Choice>
              <mc:Fallback>
                <p:oleObj name="Equation" r:id="rId9" imgW="1511300" imgH="241300" progId="Equation.DSMT4">
                  <p:embed/>
                  <p:pic>
                    <p:nvPicPr>
                      <p:cNvPr id="216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279" y="5001417"/>
                        <a:ext cx="3594100" cy="5730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BB678CF2-4848-49E8-8AA0-06A0BAF81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179" y="2897845"/>
            <a:ext cx="4585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The fact that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 is a matrix means that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  and </a:t>
            </a:r>
            <a:r>
              <a:rPr lang="en-US" sz="2400" b="1" i="1" dirty="0">
                <a:solidFill>
                  <a:srgbClr val="7030A0"/>
                </a:solidFill>
                <a:latin typeface="Perpetua" pitchFamily="18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Perpetua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erpetua" pitchFamily="18" charset="0"/>
                <a:cs typeface="Arial" pitchFamily="34" charset="0"/>
              </a:rPr>
              <a:t>  do not necessarily point in the same direction. </a:t>
            </a:r>
          </a:p>
        </p:txBody>
      </p:sp>
      <p:sp>
        <p:nvSpPr>
          <p:cNvPr id="10" name="Right Arrow 21">
            <a:extLst>
              <a:ext uri="{FF2B5EF4-FFF2-40B4-BE49-F238E27FC236}">
                <a16:creationId xmlns:a16="http://schemas.microsoft.com/office/drawing/2014/main" id="{352EC97F-C6D4-4602-9410-75ED7BE2C14F}"/>
              </a:ext>
            </a:extLst>
          </p:cNvPr>
          <p:cNvSpPr/>
          <p:nvPr/>
        </p:nvSpPr>
        <p:spPr>
          <a:xfrm>
            <a:off x="5155099" y="823753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21">
            <a:extLst>
              <a:ext uri="{FF2B5EF4-FFF2-40B4-BE49-F238E27FC236}">
                <a16:creationId xmlns:a16="http://schemas.microsoft.com/office/drawing/2014/main" id="{91B32D2F-247C-4F56-8EF6-784B86CC87FD}"/>
              </a:ext>
            </a:extLst>
          </p:cNvPr>
          <p:cNvSpPr/>
          <p:nvPr/>
        </p:nvSpPr>
        <p:spPr>
          <a:xfrm>
            <a:off x="5313680" y="5001417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38F0D87E-7789-4444-8B17-12E6044C8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3236"/>
              </p:ext>
            </p:extLst>
          </p:nvPr>
        </p:nvGraphicFramePr>
        <p:xfrm>
          <a:off x="6429529" y="847957"/>
          <a:ext cx="3835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" name="Equation" r:id="rId11" imgW="1612900" imgH="241300" progId="Equation.DSMT4">
                  <p:embed/>
                </p:oleObj>
              </mc:Choice>
              <mc:Fallback>
                <p:oleObj name="Equation" r:id="rId11" imgW="1612900" imgH="241300" progId="Equation.DSMT4">
                  <p:embed/>
                  <p:pic>
                    <p:nvPicPr>
                      <p:cNvPr id="209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529" y="847957"/>
                        <a:ext cx="3835400" cy="5715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11352"/>
              </p:ext>
            </p:extLst>
          </p:nvPr>
        </p:nvGraphicFramePr>
        <p:xfrm>
          <a:off x="7528254" y="3260023"/>
          <a:ext cx="230160" cy="33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28254" y="3260023"/>
                        <a:ext cx="230160" cy="33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498174"/>
              </p:ext>
            </p:extLst>
          </p:nvPr>
        </p:nvGraphicFramePr>
        <p:xfrm>
          <a:off x="8347229" y="3215110"/>
          <a:ext cx="299720" cy="42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" name="Equation" r:id="rId15" imgW="152280" imgH="215640" progId="Equation.DSMT4">
                  <p:embed/>
                </p:oleObj>
              </mc:Choice>
              <mc:Fallback>
                <p:oleObj name="Equation" r:id="rId15" imgW="152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47229" y="3215110"/>
                        <a:ext cx="299720" cy="42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69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 pitchFamily="18" charset="0"/>
              </a:rPr>
              <a:t>Is Moment of Inertia a Scalar? Vector? </a:t>
            </a:r>
            <a:endParaRPr lang="en-US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8400" y="2795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Or …. ????</a:t>
            </a:r>
            <a:endParaRPr lang="en-US" sz="4400" b="1" dirty="0">
              <a:solidFill>
                <a:srgbClr val="FF0000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2788" y="4160520"/>
            <a:ext cx="8229600" cy="639762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Tensor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46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Tensor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026921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Tensor represents a physical entity which may be characterized by magnitude and multiple directions simultaneously.</a:t>
            </a:r>
            <a:endParaRPr lang="en-US" sz="2400" dirty="0">
              <a:latin typeface="Perpet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657601"/>
            <a:ext cx="9144000" cy="830997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The rank of a tensor is defined by the number of directionality required to describe a component of it.</a:t>
            </a:r>
            <a:endParaRPr lang="en-US" sz="24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Tensor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1" y="2116138"/>
            <a:ext cx="300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Temperature, Mass, Potential</a:t>
            </a:r>
            <a:endParaRPr lang="en-US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5519078" y="2300804"/>
            <a:ext cx="2177123" cy="1963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4801" y="2067125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‘0’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>
            <p:extLst/>
          </p:nvPr>
        </p:nvGraphicFramePr>
        <p:xfrm>
          <a:off x="4648200" y="3048000"/>
          <a:ext cx="27765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Equation" r:id="rId3" imgW="1167893" imgH="253890" progId="Equation.DSMT4">
                  <p:embed/>
                </p:oleObj>
              </mc:Choice>
              <mc:Fallback>
                <p:oleObj name="Equation" r:id="rId3" imgW="1167893" imgH="253890" progId="Equation.DSMT4">
                  <p:embed/>
                  <p:pic>
                    <p:nvPicPr>
                      <p:cNvPr id="210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2776538" cy="5969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33601" y="4249738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Force, Velocity, Torque</a:t>
            </a:r>
            <a:endParaRPr lang="en-US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2667000" y="5011738"/>
          <a:ext cx="32591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Equation" r:id="rId5" imgW="1371600" imgH="266700" progId="Equation.DSMT4">
                  <p:embed/>
                </p:oleObj>
              </mc:Choice>
              <mc:Fallback>
                <p:oleObj name="Equation" r:id="rId5" imgW="1371600" imgH="2667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11738"/>
                        <a:ext cx="3259138" cy="6270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39201" y="4495800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‘1’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11980" name="Object 12"/>
          <p:cNvGraphicFramePr>
            <a:graphicFrameLocks noChangeAspect="1"/>
          </p:cNvGraphicFramePr>
          <p:nvPr>
            <p:extLst/>
          </p:nvPr>
        </p:nvGraphicFramePr>
        <p:xfrm>
          <a:off x="6861176" y="5029200"/>
          <a:ext cx="144462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Equation" r:id="rId7" imgW="609336" imgH="710891" progId="Equation.DSMT4">
                  <p:embed/>
                </p:oleObj>
              </mc:Choice>
              <mc:Fallback>
                <p:oleObj name="Equation" r:id="rId7" imgW="609336" imgH="710891" progId="Equation.DSMT4">
                  <p:embed/>
                  <p:pic>
                    <p:nvPicPr>
                      <p:cNvPr id="2119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6" y="5029200"/>
                        <a:ext cx="1444625" cy="16589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524000" y="1074004"/>
            <a:ext cx="9144000" cy="830997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The rank of a tensor is defined by the number of directionality required to describe a component of it.</a:t>
            </a:r>
            <a:endParaRPr lang="en-US" sz="2400" dirty="0">
              <a:latin typeface="Perpetu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75973" y="4768334"/>
            <a:ext cx="4306854" cy="435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57400" y="2775012"/>
            <a:ext cx="1959438" cy="65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SCALAR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669962" y="4101231"/>
            <a:ext cx="1959438" cy="65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29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4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3792" y="5694206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Rank 2 Tensor represents a physical entity which may be characterized by magnitude and bi-directionality.</a:t>
            </a:r>
            <a:endParaRPr lang="en-US" sz="2400" dirty="0"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3792" y="4678347"/>
            <a:ext cx="9144000" cy="830997"/>
          </a:xfrm>
          <a:prstGeom prst="rect">
            <a:avLst/>
          </a:prstGeom>
          <a:solidFill>
            <a:schemeClr val="accent3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The rank of a tensor is defined by the number of directionality required to describe a component of it.</a:t>
            </a:r>
            <a:endParaRPr lang="en-US" sz="2400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1" y="1676400"/>
            <a:ext cx="19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Perpetua" pitchFamily="18" charset="0"/>
              </a:rPr>
              <a:t>Moment of Inertia</a:t>
            </a:r>
            <a:endParaRPr lang="en-US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graphicFrame>
        <p:nvGraphicFramePr>
          <p:cNvPr id="210951" name="Object 7"/>
          <p:cNvGraphicFramePr>
            <a:graphicFrameLocks noChangeAspect="1"/>
          </p:cNvGraphicFramePr>
          <p:nvPr/>
        </p:nvGraphicFramePr>
        <p:xfrm>
          <a:off x="4572000" y="1066800"/>
          <a:ext cx="3111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210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66800"/>
                        <a:ext cx="3111500" cy="175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7828774" y="1676400"/>
            <a:ext cx="858027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6801" y="1828800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‘2’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3792" y="3546998"/>
            <a:ext cx="9194104" cy="10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 </a:t>
            </a:r>
            <a:r>
              <a:rPr lang="en-US" dirty="0" smtClean="0"/>
              <a:t>Torque applied in a given direction need not guarantee angular acceleration also in same direction, rather it can have  components in 2 other direction’s simultaneously as well. This is due to coupling between two directions ( example Z-X, Z-Y ……</a:t>
            </a:r>
            <a:r>
              <a:rPr lang="en-US" dirty="0" err="1" smtClean="0"/>
              <a:t>etc</a:t>
            </a:r>
            <a:r>
              <a:rPr lang="en-US" dirty="0" smtClean="0"/>
              <a:t>). This coupling is induced via Moment of Inertia Tensor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41984"/>
              </p:ext>
            </p:extLst>
          </p:nvPr>
        </p:nvGraphicFramePr>
        <p:xfrm>
          <a:off x="4171058" y="2877196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5" imgW="1574800" imgH="241300" progId="Equation.DSMT4">
                  <p:embed/>
                </p:oleObj>
              </mc:Choice>
              <mc:Fallback>
                <p:oleObj name="Equation" r:id="rId5" imgW="1574800" imgH="2413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058" y="2877196"/>
                        <a:ext cx="3749675" cy="5715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172200" y="3352800"/>
            <a:ext cx="6096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38400" y="2194560"/>
          <a:ext cx="7620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Rank of a tensor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0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Scalar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1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Vector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2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Tensor of rank 2 (Dyadic)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Higher orders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Perpetua" pitchFamily="18" charset="0"/>
                        </a:rPr>
                        <a:t>Higher rank</a:t>
                      </a:r>
                      <a:r>
                        <a:rPr lang="en-US" sz="3600" baseline="0" dirty="0" smtClean="0">
                          <a:latin typeface="Perpetua" pitchFamily="18" charset="0"/>
                        </a:rPr>
                        <a:t> tensors</a:t>
                      </a:r>
                      <a:endParaRPr lang="en-US" sz="3600" dirty="0">
                        <a:latin typeface="Perpet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3429000"/>
            <a:ext cx="807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0844" y="4077222"/>
            <a:ext cx="8077200" cy="140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5410200"/>
            <a:ext cx="8077200" cy="79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5458-B55F-40A6-84FE-DE018A328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No Tutorial Tomorrow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95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/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the (a) Moment of Inertia matrix and (b) angular momentum of a cube with Side length L and mass M, with co-ordinate axis parallel to the edges of the cube and the origin at a corner.</a:t>
            </a:r>
            <a:endParaRPr lang="en-US" sz="3200" dirty="0">
              <a:latin typeface="Perpetua" panose="020205020604010203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76600" y="1752601"/>
            <a:ext cx="5715000" cy="4191355"/>
            <a:chOff x="3117696" y="2057400"/>
            <a:chExt cx="2978304" cy="2590465"/>
          </a:xfrm>
        </p:grpSpPr>
        <p:sp>
          <p:nvSpPr>
            <p:cNvPr id="4" name="TextBox 3"/>
            <p:cNvSpPr txBox="1"/>
            <p:nvPr/>
          </p:nvSpPr>
          <p:spPr>
            <a:xfrm>
              <a:off x="5784696" y="35052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7696" y="44196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133348" y="36576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3351733" y="37275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3301568" y="28633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27296" y="20574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3792479" y="2591719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3096" y="2394498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9171" y="324221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7725" y="253578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949CC0-9224-45B6-B3E6-AF016762AB67}"/>
              </a:ext>
            </a:extLst>
          </p:cNvPr>
          <p:cNvSpPr txBox="1"/>
          <p:nvPr/>
        </p:nvSpPr>
        <p:spPr>
          <a:xfrm>
            <a:off x="0" y="10477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6760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2133600" y="914400"/>
          <a:ext cx="7723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3" imgW="3238500" imgH="914400" progId="Equation.DSMT4">
                  <p:embed/>
                </p:oleObj>
              </mc:Choice>
              <mc:Fallback>
                <p:oleObj name="Equation" r:id="rId3" imgW="3238500" imgH="914400" progId="Equation.DSMT4">
                  <p:embed/>
                  <p:pic>
                    <p:nvPicPr>
                      <p:cNvPr id="1136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0"/>
                        <a:ext cx="7723188" cy="217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53000" y="3516868"/>
            <a:ext cx="2978304" cy="2731532"/>
            <a:chOff x="3429000" y="3516868"/>
            <a:chExt cx="2978304" cy="2731532"/>
          </a:xfrm>
        </p:grpSpPr>
        <p:sp>
          <p:nvSpPr>
            <p:cNvPr id="8" name="TextBox 7"/>
            <p:cNvSpPr txBox="1"/>
            <p:nvPr/>
          </p:nvSpPr>
          <p:spPr>
            <a:xfrm>
              <a:off x="6096000" y="49646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58790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444652" y="5117068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663037" y="5186973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612872" y="4322802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38600" y="35168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9" name="Cube 18"/>
            <p:cNvSpPr/>
            <p:nvPr/>
          </p:nvSpPr>
          <p:spPr>
            <a:xfrm>
              <a:off x="4103783" y="4051187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0600" y="375464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3970" y="46598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60950" y="39740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412E95-6B1E-4971-9B58-62210C58CFE5}"/>
              </a:ext>
            </a:extLst>
          </p:cNvPr>
          <p:cNvSpPr txBox="1"/>
          <p:nvPr/>
        </p:nvSpPr>
        <p:spPr>
          <a:xfrm>
            <a:off x="333375" y="590550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4493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3333751" y="1219200"/>
          <a:ext cx="5641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Equation" r:id="rId3" imgW="2298700" imgH="279400" progId="Equation.DSMT4">
                  <p:embed/>
                </p:oleObj>
              </mc:Choice>
              <mc:Fallback>
                <p:oleObj name="Equation" r:id="rId3" imgW="2298700" imgH="279400" progId="Equation.DSMT4">
                  <p:embed/>
                  <p:pic>
                    <p:nvPicPr>
                      <p:cNvPr id="114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1" y="1219200"/>
                        <a:ext cx="5641975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2819401" y="2362201"/>
          <a:ext cx="66087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Equation" r:id="rId5" imgW="2692400" imgH="482600" progId="Equation.DSMT4">
                  <p:embed/>
                </p:oleObj>
              </mc:Choice>
              <mc:Fallback>
                <p:oleObj name="Equation" r:id="rId5" imgW="2692400" imgH="482600" progId="Equation.DSMT4">
                  <p:embed/>
                  <p:pic>
                    <p:nvPicPr>
                      <p:cNvPr id="259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2362201"/>
                        <a:ext cx="6608763" cy="1184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7"/>
          <p:cNvGraphicFramePr>
            <a:graphicFrameLocks noChangeAspect="1"/>
          </p:cNvGraphicFramePr>
          <p:nvPr/>
        </p:nvGraphicFramePr>
        <p:xfrm>
          <a:off x="3200401" y="3886201"/>
          <a:ext cx="59229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Equation" r:id="rId7" imgW="2413000" imgH="482600" progId="Equation.DSMT4">
                  <p:embed/>
                </p:oleObj>
              </mc:Choice>
              <mc:Fallback>
                <p:oleObj name="Equation" r:id="rId7" imgW="2413000" imgH="482600" progId="Equation.DSMT4">
                  <p:embed/>
                  <p:pic>
                    <p:nvPicPr>
                      <p:cNvPr id="259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886201"/>
                        <a:ext cx="5922963" cy="1184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0" name="Object 8"/>
          <p:cNvGraphicFramePr>
            <a:graphicFrameLocks noChangeAspect="1"/>
          </p:cNvGraphicFramePr>
          <p:nvPr/>
        </p:nvGraphicFramePr>
        <p:xfrm>
          <a:off x="4006851" y="5441950"/>
          <a:ext cx="46132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Equation" r:id="rId9" imgW="1879600" imgH="393700" progId="Equation.DSMT4">
                  <p:embed/>
                </p:oleObj>
              </mc:Choice>
              <mc:Fallback>
                <p:oleObj name="Equation" r:id="rId9" imgW="1879600" imgH="393700" progId="Equation.DSMT4">
                  <p:embed/>
                  <p:pic>
                    <p:nvPicPr>
                      <p:cNvPr id="259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1" y="5441950"/>
                        <a:ext cx="4613275" cy="9667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4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3581400" y="1143000"/>
          <a:ext cx="408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3" imgW="1663700" imgH="279400" progId="Equation.DSMT4">
                  <p:embed/>
                </p:oleObj>
              </mc:Choice>
              <mc:Fallback>
                <p:oleObj name="Equation" r:id="rId3" imgW="1663700" imgH="279400" progId="Equation.DSMT4">
                  <p:embed/>
                  <p:pic>
                    <p:nvPicPr>
                      <p:cNvPr id="114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4081462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3429000" y="4419601"/>
          <a:ext cx="484505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5" imgW="2032000" imgH="711200" progId="Equation.DSMT4">
                  <p:embed/>
                </p:oleObj>
              </mc:Choice>
              <mc:Fallback>
                <p:oleObj name="Equation" r:id="rId5" imgW="2032000" imgH="711200" progId="Equation.DSMT4">
                  <p:embed/>
                  <p:pic>
                    <p:nvPicPr>
                      <p:cNvPr id="1146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19601"/>
                        <a:ext cx="4845050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4267201" y="2438400"/>
          <a:ext cx="29606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7" imgW="1206500" imgH="419100" progId="Equation.DSMT4">
                  <p:embed/>
                </p:oleObj>
              </mc:Choice>
              <mc:Fallback>
                <p:oleObj name="Equation" r:id="rId7" imgW="1206500" imgH="419100" progId="Equation.DSMT4">
                  <p:embed/>
                  <p:pic>
                    <p:nvPicPr>
                      <p:cNvPr id="260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438400"/>
                        <a:ext cx="2960687" cy="10287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9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3497265" y="2126471"/>
            <a:ext cx="4214953" cy="1291305"/>
            <a:chOff x="3497265" y="2139534"/>
            <a:chExt cx="4214953" cy="12913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3586090" y="1081682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1997190" y="768010"/>
            <a:ext cx="8398665" cy="3882980"/>
            <a:chOff x="2050869" y="418011"/>
            <a:chExt cx="8284542" cy="4572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FCA98F-622D-4323-B1BD-E88AEA764437}"/>
                </a:ext>
              </a:extLst>
            </p:cNvPr>
            <p:cNvSpPr txBox="1"/>
            <p:nvPr/>
          </p:nvSpPr>
          <p:spPr>
            <a:xfrm>
              <a:off x="7061108" y="2069152"/>
              <a:ext cx="61747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(1,0)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B75C75-C283-4DB5-B8C7-B436DF58E6FD}"/>
                </a:ext>
              </a:extLst>
            </p:cNvPr>
            <p:cNvSpPr txBox="1"/>
            <p:nvPr/>
          </p:nvSpPr>
          <p:spPr>
            <a:xfrm>
              <a:off x="3275322" y="2051733"/>
              <a:ext cx="68800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(-1,0)</a:t>
              </a:r>
              <a:endParaRPr lang="en-IN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79FF42F-0E5E-4C6D-BFD0-73C6D9A465DA}"/>
              </a:ext>
            </a:extLst>
          </p:cNvPr>
          <p:cNvSpPr/>
          <p:nvPr/>
        </p:nvSpPr>
        <p:spPr>
          <a:xfrm>
            <a:off x="24196" y="16658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Problem </a:t>
            </a:r>
            <a:r>
              <a:rPr lang="en-US" sz="4800" dirty="0"/>
              <a:t>1</a:t>
            </a:r>
            <a:endParaRPr lang="en-IN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4544135" y="11538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0367" y="2764972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398704" y="1277369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383" y="5277394"/>
            <a:ext cx="10926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no mass for the interconnecting rod between the two balls. Also consider these balls as point particles. 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Find the Moment of Inertia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Angular momentum and Torque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Physically interpret the same</a:t>
            </a:r>
          </a:p>
          <a:p>
            <a:pPr marL="342900" indent="-342900">
              <a:buAutoNum type="alphaL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08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Angular momentum vector</a:t>
            </a:r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>
            <p:extLst/>
          </p:nvPr>
        </p:nvGraphicFramePr>
        <p:xfrm>
          <a:off x="3038475" y="3158331"/>
          <a:ext cx="45608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" imgW="1917360" imgH="431640" progId="Equation.DSMT4">
                  <p:embed/>
                </p:oleObj>
              </mc:Choice>
              <mc:Fallback>
                <p:oleObj name="Equation" r:id="rId3" imgW="1917360" imgH="431640" progId="Equation.DSMT4">
                  <p:embed/>
                  <p:pic>
                    <p:nvPicPr>
                      <p:cNvPr id="209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158331"/>
                        <a:ext cx="4560888" cy="1022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05B06C-C81E-4428-BF9B-927412FC530B}"/>
              </a:ext>
            </a:extLst>
          </p:cNvPr>
          <p:cNvSpPr txBox="1"/>
          <p:nvPr/>
        </p:nvSpPr>
        <p:spPr>
          <a:xfrm>
            <a:off x="390525" y="180975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(b)</a:t>
            </a: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A17522FE-D079-4BB0-8BFF-EB2AA8B66D1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81275" y="1028700"/>
          <a:ext cx="484505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5" imgW="2032000" imgH="711200" progId="Equation.DSMT4">
                  <p:embed/>
                </p:oleObj>
              </mc:Choice>
              <mc:Fallback>
                <p:oleObj name="Equation" r:id="rId5" imgW="2032000" imgH="711200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A17522FE-D079-4BB0-8BFF-EB2AA8B66D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1028700"/>
                        <a:ext cx="4845050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D47B229-A9CE-460F-A5F7-DCD8F56F3DD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3538" y="4395788"/>
          <a:ext cx="48323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7" imgW="2031840" imgH="431640" progId="Equation.DSMT4">
                  <p:embed/>
                </p:oleObj>
              </mc:Choice>
              <mc:Fallback>
                <p:oleObj name="Equation" r:id="rId7" imgW="2031840" imgH="43164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6D47B229-A9CE-460F-A5F7-DCD8F56F3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395788"/>
                        <a:ext cx="4832350" cy="1022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CF0F9420-0111-49C1-84B8-84B2D0ECB81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3538" y="5630862"/>
          <a:ext cx="48323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9" imgW="2031840" imgH="431640" progId="Equation.DSMT4">
                  <p:embed/>
                </p:oleObj>
              </mc:Choice>
              <mc:Fallback>
                <p:oleObj name="Equation" r:id="rId9" imgW="2031840" imgH="43164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CF0F9420-0111-49C1-84B8-84B2D0EC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5630862"/>
                        <a:ext cx="4832350" cy="10223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3962399" y="1989291"/>
            <a:ext cx="5181880" cy="4380787"/>
            <a:chOff x="3475092" y="1744510"/>
            <a:chExt cx="2700474" cy="2707546"/>
          </a:xfrm>
        </p:grpSpPr>
        <p:sp>
          <p:nvSpPr>
            <p:cNvPr id="4" name="TextBox 3"/>
            <p:cNvSpPr txBox="1"/>
            <p:nvPr/>
          </p:nvSpPr>
          <p:spPr>
            <a:xfrm>
              <a:off x="5864262" y="3392850"/>
              <a:ext cx="311304" cy="228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75092" y="4223790"/>
              <a:ext cx="311304" cy="228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470447" y="3391807"/>
              <a:ext cx="1676399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3688831" y="3461712"/>
              <a:ext cx="839059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3638666" y="2597540"/>
              <a:ext cx="1612663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02795" y="1744510"/>
              <a:ext cx="311304" cy="228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3792479" y="2591719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3096" y="2394498"/>
              <a:ext cx="147195" cy="22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9171" y="3242215"/>
              <a:ext cx="147195" cy="22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7725" y="2535785"/>
              <a:ext cx="147195" cy="22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>
            <a:off x="4343400" y="424815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508635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572000" y="5086350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B1BEE0-6EB3-4BF2-A4E4-AC6D454A133C}"/>
              </a:ext>
            </a:extLst>
          </p:cNvPr>
          <p:cNvSpPr txBox="1"/>
          <p:nvPr/>
        </p:nvSpPr>
        <p:spPr>
          <a:xfrm>
            <a:off x="2533249" y="238744"/>
            <a:ext cx="8811026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the Moment of Inertia matrix of a cube when the origin is shifted to the center of the cube.</a:t>
            </a:r>
            <a:endParaRPr lang="en-IN" sz="2400" dirty="0">
              <a:latin typeface="Perpetua" panose="02020502060401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Intuitively find the principal axis of rotation</a:t>
            </a:r>
            <a:endParaRPr lang="en-IN" sz="2400" dirty="0">
              <a:latin typeface="Perpetua" panose="02020502060401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B6B1A-9B2D-4FE0-BC91-4FC37932CADC}"/>
              </a:ext>
            </a:extLst>
          </p:cNvPr>
          <p:cNvSpPr txBox="1"/>
          <p:nvPr/>
        </p:nvSpPr>
        <p:spPr>
          <a:xfrm>
            <a:off x="981075" y="15370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2856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3333751" y="1219200"/>
          <a:ext cx="5641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3" imgW="2298700" imgH="279400" progId="Equation.DSMT4">
                  <p:embed/>
                </p:oleObj>
              </mc:Choice>
              <mc:Fallback>
                <p:oleObj name="Equation" r:id="rId3" imgW="2298700" imgH="279400" progId="Equation.DSMT4">
                  <p:embed/>
                  <p:pic>
                    <p:nvPicPr>
                      <p:cNvPr id="114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1" y="1219200"/>
                        <a:ext cx="5641975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2492376" y="2362201"/>
          <a:ext cx="72628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Equation" r:id="rId5" imgW="2959100" imgH="482600" progId="Equation.DSMT4">
                  <p:embed/>
                </p:oleObj>
              </mc:Choice>
              <mc:Fallback>
                <p:oleObj name="Equation" r:id="rId5" imgW="2959100" imgH="482600" progId="Equation.DSMT4">
                  <p:embed/>
                  <p:pic>
                    <p:nvPicPr>
                      <p:cNvPr id="259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6" y="2362201"/>
                        <a:ext cx="7262813" cy="1184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7"/>
          <p:cNvGraphicFramePr>
            <a:graphicFrameLocks noChangeAspect="1"/>
          </p:cNvGraphicFramePr>
          <p:nvPr/>
        </p:nvGraphicFramePr>
        <p:xfrm>
          <a:off x="2701926" y="3886201"/>
          <a:ext cx="69199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Equation" r:id="rId7" imgW="2819400" imgH="482600" progId="Equation.DSMT4">
                  <p:embed/>
                </p:oleObj>
              </mc:Choice>
              <mc:Fallback>
                <p:oleObj name="Equation" r:id="rId7" imgW="2819400" imgH="482600" progId="Equation.DSMT4">
                  <p:embed/>
                  <p:pic>
                    <p:nvPicPr>
                      <p:cNvPr id="259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6" y="3886201"/>
                        <a:ext cx="6919913" cy="1184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0" name="Object 8"/>
          <p:cNvGraphicFramePr>
            <a:graphicFrameLocks noChangeAspect="1"/>
          </p:cNvGraphicFramePr>
          <p:nvPr/>
        </p:nvGraphicFramePr>
        <p:xfrm>
          <a:off x="4629150" y="5441950"/>
          <a:ext cx="336708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9" imgW="1371600" imgH="393700" progId="Equation.DSMT4">
                  <p:embed/>
                </p:oleObj>
              </mc:Choice>
              <mc:Fallback>
                <p:oleObj name="Equation" r:id="rId9" imgW="1371600" imgH="393700" progId="Equation.DSMT4">
                  <p:embed/>
                  <p:pic>
                    <p:nvPicPr>
                      <p:cNvPr id="259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5441950"/>
                        <a:ext cx="3367088" cy="9667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3581400" y="1143000"/>
          <a:ext cx="408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Equation" r:id="rId3" imgW="1663700" imgH="279400" progId="Equation.DSMT4">
                  <p:embed/>
                </p:oleObj>
              </mc:Choice>
              <mc:Fallback>
                <p:oleObj name="Equation" r:id="rId3" imgW="1663700" imgH="279400" progId="Equation.DSMT4">
                  <p:embed/>
                  <p:pic>
                    <p:nvPicPr>
                      <p:cNvPr id="114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4081462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>
            <p:extLst/>
          </p:nvPr>
        </p:nvGraphicFramePr>
        <p:xfrm>
          <a:off x="536576" y="3723969"/>
          <a:ext cx="4119563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Equation" r:id="rId5" imgW="1727200" imgH="711200" progId="Equation.DSMT4">
                  <p:embed/>
                </p:oleObj>
              </mc:Choice>
              <mc:Fallback>
                <p:oleObj name="Equation" r:id="rId5" imgW="1727200" imgH="711200" progId="Equation.DSMT4">
                  <p:embed/>
                  <p:pic>
                    <p:nvPicPr>
                      <p:cNvPr id="1146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6" y="3723969"/>
                        <a:ext cx="4119563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4656139" y="2609850"/>
          <a:ext cx="2181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Equation" r:id="rId7" imgW="889000" imgH="279400" progId="Equation.DSMT4">
                  <p:embed/>
                </p:oleObj>
              </mc:Choice>
              <mc:Fallback>
                <p:oleObj name="Equation" r:id="rId7" imgW="889000" imgH="279400" progId="Equation.DSMT4">
                  <p:embed/>
                  <p:pic>
                    <p:nvPicPr>
                      <p:cNvPr id="260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2609850"/>
                        <a:ext cx="2181225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7517D43D-1EAB-4780-B452-A4AA86C6CA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35863" y="4563270"/>
          <a:ext cx="18415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7517D43D-1EAB-4780-B452-A4AA86C6CA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3" y="4563270"/>
                        <a:ext cx="1841500" cy="9318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3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1085849" y="1941666"/>
            <a:ext cx="5181880" cy="4380787"/>
            <a:chOff x="3475092" y="1744510"/>
            <a:chExt cx="2700474" cy="2707546"/>
          </a:xfrm>
        </p:grpSpPr>
        <p:sp>
          <p:nvSpPr>
            <p:cNvPr id="4" name="TextBox 3"/>
            <p:cNvSpPr txBox="1"/>
            <p:nvPr/>
          </p:nvSpPr>
          <p:spPr>
            <a:xfrm>
              <a:off x="5864262" y="3392850"/>
              <a:ext cx="311304" cy="228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75092" y="4223790"/>
              <a:ext cx="311304" cy="228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470447" y="3391807"/>
              <a:ext cx="1676399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3688831" y="3461712"/>
              <a:ext cx="839059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3638666" y="2597540"/>
              <a:ext cx="1612663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02795" y="1744510"/>
              <a:ext cx="311304" cy="228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3792479" y="2591719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3096" y="2394498"/>
              <a:ext cx="147195" cy="22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9171" y="3242215"/>
              <a:ext cx="147195" cy="22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7725" y="2535785"/>
              <a:ext cx="147195" cy="22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>
            <a:off x="1466850" y="4200525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05050" y="503872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695450" y="5038725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B1BEE0-6EB3-4BF2-A4E4-AC6D454A133C}"/>
              </a:ext>
            </a:extLst>
          </p:cNvPr>
          <p:cNvSpPr txBox="1"/>
          <p:nvPr/>
        </p:nvSpPr>
        <p:spPr>
          <a:xfrm>
            <a:off x="2533249" y="238744"/>
            <a:ext cx="881102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Intuitively find the principal axis of rotation</a:t>
            </a:r>
            <a:endParaRPr lang="en-IN" sz="2400" dirty="0">
              <a:latin typeface="Perpetua" panose="02020502060401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B6B1A-9B2D-4FE0-BC91-4FC37932CADC}"/>
              </a:ext>
            </a:extLst>
          </p:cNvPr>
          <p:cNvSpPr txBox="1"/>
          <p:nvPr/>
        </p:nvSpPr>
        <p:spPr>
          <a:xfrm>
            <a:off x="981075" y="15370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E84F4-C324-4AC5-AE7E-3185A10B31B1}"/>
              </a:ext>
            </a:extLst>
          </p:cNvPr>
          <p:cNvSpPr txBox="1"/>
          <p:nvPr/>
        </p:nvSpPr>
        <p:spPr>
          <a:xfrm>
            <a:off x="5344448" y="1061799"/>
            <a:ext cx="6336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Perpetua" panose="02020502060401020303" pitchFamily="18" charset="0"/>
              </a:rPr>
              <a:t>If the </a:t>
            </a:r>
            <a:r>
              <a:rPr lang="en-IN" sz="3200" dirty="0" smtClean="0">
                <a:latin typeface="Perpetua" panose="02020502060401020303" pitchFamily="18" charset="0"/>
              </a:rPr>
              <a:t>origin </a:t>
            </a:r>
            <a:r>
              <a:rPr lang="en-IN" sz="3200" dirty="0">
                <a:latin typeface="Perpetua" panose="02020502060401020303" pitchFamily="18" charset="0"/>
              </a:rPr>
              <a:t>is chosen at the centre and co-ordinate axis as shown in the figure, the MI tensor will be diagonal and then the coordinate is symmetrically selected. Thus this will be one of the </a:t>
            </a:r>
            <a:r>
              <a:rPr lang="en-IN" sz="3200" dirty="0" smtClean="0">
                <a:latin typeface="Perpetua" panose="02020502060401020303" pitchFamily="18" charset="0"/>
              </a:rPr>
              <a:t>principal </a:t>
            </a:r>
            <a:r>
              <a:rPr lang="en-IN" sz="3200" dirty="0">
                <a:latin typeface="Perpetua" panose="02020502060401020303" pitchFamily="18" charset="0"/>
              </a:rPr>
              <a:t>axis.</a:t>
            </a:r>
          </a:p>
        </p:txBody>
      </p:sp>
    </p:spTree>
    <p:extLst>
      <p:ext uri="{BB962C8B-B14F-4D97-AF65-F5344CB8AC3E}">
        <p14:creationId xmlns:p14="http://schemas.microsoft.com/office/powerpoint/2010/main" val="22302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73533" y="0"/>
            <a:ext cx="5512526" cy="3043646"/>
            <a:chOff x="2050869" y="418011"/>
            <a:chExt cx="8284542" cy="4572000"/>
          </a:xfrm>
        </p:grpSpPr>
        <p:grpSp>
          <p:nvGrpSpPr>
            <p:cNvPr id="4" name="Group 3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9" name="Straight Arrow Connector 8"/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1108" y="2069152"/>
              <a:ext cx="61747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(1,0)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322" y="2051733"/>
              <a:ext cx="68800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(-1,0)</a:t>
              </a:r>
              <a:endParaRPr lang="en-IN" dirty="0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14261"/>
              </p:ext>
            </p:extLst>
          </p:nvPr>
        </p:nvGraphicFramePr>
        <p:xfrm>
          <a:off x="317421" y="3740511"/>
          <a:ext cx="5337763" cy="45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" name="Equation" r:id="rId3" imgW="3288960" imgH="279360" progId="Equation.DSMT4">
                  <p:embed/>
                </p:oleObj>
              </mc:Choice>
              <mc:Fallback>
                <p:oleObj name="Equation" r:id="rId3" imgW="3288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21" y="3740511"/>
                        <a:ext cx="5337763" cy="453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47211"/>
              </p:ext>
            </p:extLst>
          </p:nvPr>
        </p:nvGraphicFramePr>
        <p:xfrm>
          <a:off x="317421" y="4193912"/>
          <a:ext cx="5274086" cy="4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" name="Equation" r:id="rId5" imgW="3288960" imgH="279360" progId="Equation.DSMT4">
                  <p:embed/>
                </p:oleObj>
              </mc:Choice>
              <mc:Fallback>
                <p:oleObj name="Equation" r:id="rId5" imgW="3288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421" y="4193912"/>
                        <a:ext cx="5274086" cy="4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56263"/>
              </p:ext>
            </p:extLst>
          </p:nvPr>
        </p:nvGraphicFramePr>
        <p:xfrm>
          <a:off x="296863" y="4641850"/>
          <a:ext cx="467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" name="Equation" r:id="rId7" imgW="2869920" imgH="253800" progId="Equation.DSMT4">
                  <p:embed/>
                </p:oleObj>
              </mc:Choice>
              <mc:Fallback>
                <p:oleObj name="Equation" r:id="rId7" imgW="286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863" y="4641850"/>
                        <a:ext cx="4672012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49532"/>
              </p:ext>
            </p:extLst>
          </p:nvPr>
        </p:nvGraphicFramePr>
        <p:xfrm>
          <a:off x="284144" y="3209704"/>
          <a:ext cx="5646874" cy="50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" name="Equation" r:id="rId9" imgW="3124080" imgH="279360" progId="Equation.DSMT4">
                  <p:embed/>
                </p:oleObj>
              </mc:Choice>
              <mc:Fallback>
                <p:oleObj name="Equation" r:id="rId9" imgW="312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144" y="3209704"/>
                        <a:ext cx="5646874" cy="50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18184"/>
              </p:ext>
            </p:extLst>
          </p:nvPr>
        </p:nvGraphicFramePr>
        <p:xfrm>
          <a:off x="284144" y="5089842"/>
          <a:ext cx="4412128" cy="4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" name="Equation" r:id="rId11" imgW="2705040" imgH="253800" progId="Equation.DSMT4">
                  <p:embed/>
                </p:oleObj>
              </mc:Choice>
              <mc:Fallback>
                <p:oleObj name="Equation" r:id="rId11" imgW="2705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144" y="5089842"/>
                        <a:ext cx="4412128" cy="41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53918"/>
              </p:ext>
            </p:extLst>
          </p:nvPr>
        </p:nvGraphicFramePr>
        <p:xfrm>
          <a:off x="277787" y="5569045"/>
          <a:ext cx="4639981" cy="4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" name="Equation" r:id="rId13" imgW="2844720" imgH="253800" progId="Equation.DSMT4">
                  <p:embed/>
                </p:oleObj>
              </mc:Choice>
              <mc:Fallback>
                <p:oleObj name="Equation" r:id="rId13" imgW="2844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7787" y="5569045"/>
                        <a:ext cx="4639981" cy="41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6113417" y="3866606"/>
            <a:ext cx="100584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03237"/>
              </p:ext>
            </p:extLst>
          </p:nvPr>
        </p:nvGraphicFramePr>
        <p:xfrm>
          <a:off x="7469188" y="3178175"/>
          <a:ext cx="4044950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" name="Equation" r:id="rId15" imgW="1257120" imgH="711000" progId="Equation.DSMT4">
                  <p:embed/>
                </p:oleObj>
              </mc:Choice>
              <mc:Fallback>
                <p:oleObj name="Equation" r:id="rId15" imgW="1257120" imgH="711000" progId="Equation.DSMT4">
                  <p:embed/>
                  <p:pic>
                    <p:nvPicPr>
                      <p:cNvPr id="112649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69188" y="3178175"/>
                        <a:ext cx="4044950" cy="22844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5FF5A48D-66C8-4028-A20F-8773DB1BEB1F}"/>
              </a:ext>
            </a:extLst>
          </p:cNvPr>
          <p:cNvSpPr/>
          <p:nvPr/>
        </p:nvSpPr>
        <p:spPr>
          <a:xfrm>
            <a:off x="24196" y="16658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Example 1</a:t>
            </a:r>
            <a:endParaRPr lang="en-IN" sz="4800" dirty="0"/>
          </a:p>
        </p:txBody>
      </p:sp>
      <p:sp>
        <p:nvSpPr>
          <p:cNvPr id="17" name="Rectangle 16"/>
          <p:cNvSpPr/>
          <p:nvPr/>
        </p:nvSpPr>
        <p:spPr>
          <a:xfrm>
            <a:off x="3968642" y="1565304"/>
            <a:ext cx="21447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0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0513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Angular momentum and Torque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32413"/>
              </p:ext>
            </p:extLst>
          </p:nvPr>
        </p:nvGraphicFramePr>
        <p:xfrm>
          <a:off x="3206750" y="1139825"/>
          <a:ext cx="4117975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" name="Equation" r:id="rId3" imgW="1726920" imgH="711000" progId="Equation.DSMT4">
                  <p:embed/>
                </p:oleObj>
              </mc:Choice>
              <mc:Fallback>
                <p:oleObj name="Equation" r:id="rId3" imgW="1726920" imgH="7110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0" y="1139825"/>
                        <a:ext cx="4117975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15609"/>
              </p:ext>
            </p:extLst>
          </p:nvPr>
        </p:nvGraphicFramePr>
        <p:xfrm>
          <a:off x="2985534" y="2915105"/>
          <a:ext cx="4588785" cy="191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" name="Equation" r:id="rId5" imgW="1701720" imgH="711000" progId="Equation.DSMT4">
                  <p:embed/>
                </p:oleObj>
              </mc:Choice>
              <mc:Fallback>
                <p:oleObj name="Equation" r:id="rId5" imgW="17017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5534" y="2915105"/>
                        <a:ext cx="4588785" cy="1917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>
            <a:off x="1827167" y="5580017"/>
            <a:ext cx="1254034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64336"/>
              </p:ext>
            </p:extLst>
          </p:nvPr>
        </p:nvGraphicFramePr>
        <p:xfrm>
          <a:off x="4054292" y="4981053"/>
          <a:ext cx="1452079" cy="148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" name="Equation" r:id="rId7" imgW="685800" imgH="698400" progId="Equation.DSMT4">
                  <p:embed/>
                </p:oleObj>
              </mc:Choice>
              <mc:Fallback>
                <p:oleObj name="Equation" r:id="rId7" imgW="685800" imgH="698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4292" y="4981053"/>
                        <a:ext cx="1452079" cy="148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0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150575" y="2285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(1,0)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436362" y="226758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(-1,0)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1213960" y="6237366"/>
            <a:ext cx="95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rod is fixed in  x-axis one cannot rotate with respect x-axis.</a:t>
            </a:r>
            <a:endParaRPr lang="en-IN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45830" y="515982"/>
            <a:ext cx="13483" cy="22533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64777" y="2762794"/>
            <a:ext cx="1585798" cy="3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8386" y="242615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en-IN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445829" y="120714"/>
          <a:ext cx="55721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" name="Equation" r:id="rId3" imgW="164880" imgH="241200" progId="Equation.DSMT4">
                  <p:embed/>
                </p:oleObj>
              </mc:Choice>
              <mc:Fallback>
                <p:oleObj name="Equation" r:id="rId3" imgW="16488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5829" y="120714"/>
                        <a:ext cx="557212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497265" y="2126471"/>
            <a:ext cx="4214953" cy="1291305"/>
            <a:chOff x="3497265" y="2139534"/>
            <a:chExt cx="4214953" cy="1291305"/>
          </a:xfrm>
        </p:grpSpPr>
        <p:grpSp>
          <p:nvGrpSpPr>
            <p:cNvPr id="33" name="Group 32"/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477794" y="2353231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x-z </a:t>
              </a:r>
              <a:r>
                <a:rPr lang="en-US" dirty="0"/>
                <a:t>plane</a:t>
              </a:r>
              <a:endParaRPr lang="en-IN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35491" y="3239742"/>
            <a:ext cx="2210370" cy="1116893"/>
            <a:chOff x="7445829" y="627017"/>
            <a:chExt cx="2413491" cy="2253344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445829" y="627017"/>
              <a:ext cx="0" cy="22533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741084" y="756967"/>
              <a:ext cx="2118236" cy="7451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 in y direction</a:t>
              </a:r>
              <a:endParaRPr lang="en-IN" dirty="0"/>
            </a:p>
          </p:txBody>
        </p:sp>
      </p:grpSp>
      <p:sp>
        <p:nvSpPr>
          <p:cNvPr id="45" name="Oval 44"/>
          <p:cNvSpPr/>
          <p:nvPr/>
        </p:nvSpPr>
        <p:spPr>
          <a:xfrm>
            <a:off x="3685758" y="1073854"/>
            <a:ext cx="3783037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47799"/>
              </p:ext>
            </p:extLst>
          </p:nvPr>
        </p:nvGraphicFramePr>
        <p:xfrm>
          <a:off x="8203774" y="2116444"/>
          <a:ext cx="2736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" name="Equation" r:id="rId5" imgW="1168200" imgH="228600" progId="Equation.DSMT4">
                  <p:embed/>
                </p:oleObj>
              </mc:Choice>
              <mc:Fallback>
                <p:oleObj name="Equation" r:id="rId5" imgW="116820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3774" y="2116444"/>
                        <a:ext cx="27368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EBE7F93-A75D-4BD3-9124-C485611F5849}"/>
              </a:ext>
            </a:extLst>
          </p:cNvPr>
          <p:cNvSpPr/>
          <p:nvPr/>
        </p:nvSpPr>
        <p:spPr>
          <a:xfrm>
            <a:off x="7393997" y="2677548"/>
            <a:ext cx="152041" cy="20171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B972AF8-F5CB-4D6A-8DA5-054DD8A86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172609"/>
              </p:ext>
            </p:extLst>
          </p:nvPr>
        </p:nvGraphicFramePr>
        <p:xfrm>
          <a:off x="9481699" y="3602633"/>
          <a:ext cx="2530349" cy="9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" name="Equation" r:id="rId7" imgW="672840" imgH="241200" progId="Equation.DSMT4">
                  <p:embed/>
                </p:oleObj>
              </mc:Choice>
              <mc:Fallback>
                <p:oleObj name="Equation" r:id="rId7" imgW="672840" imgH="2412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81699" y="3602633"/>
                        <a:ext cx="2530349" cy="9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A4AD7406-D979-47AE-86E1-3BFA07BC2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47247"/>
              </p:ext>
            </p:extLst>
          </p:nvPr>
        </p:nvGraphicFramePr>
        <p:xfrm>
          <a:off x="9047492" y="4891465"/>
          <a:ext cx="2575838" cy="90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0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47492" y="4891465"/>
                        <a:ext cx="2575838" cy="90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6B3DA4DD-B8EA-492B-8849-932E46A8533E}"/>
              </a:ext>
            </a:extLst>
          </p:cNvPr>
          <p:cNvSpPr/>
          <p:nvPr/>
        </p:nvSpPr>
        <p:spPr>
          <a:xfrm>
            <a:off x="7895035" y="2210307"/>
            <a:ext cx="354871" cy="3678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5219AB-68BD-4065-BBA3-ECF2BA3DEBE3}"/>
              </a:ext>
            </a:extLst>
          </p:cNvPr>
          <p:cNvSpPr txBox="1"/>
          <p:nvPr/>
        </p:nvSpPr>
        <p:spPr>
          <a:xfrm>
            <a:off x="7948818" y="2842630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 in –z direction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04903"/>
              </p:ext>
            </p:extLst>
          </p:nvPr>
        </p:nvGraphicFramePr>
        <p:xfrm>
          <a:off x="69225" y="4299501"/>
          <a:ext cx="4581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1" name="Equation" r:id="rId11" imgW="4581693" imgH="1904912" progId="Equation.DSMT4">
                  <p:embed/>
                </p:oleObj>
              </mc:Choice>
              <mc:Fallback>
                <p:oleObj name="Equation" r:id="rId11" imgW="4581693" imgH="19049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225" y="4299501"/>
                        <a:ext cx="458152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6601178" y="1266720"/>
            <a:ext cx="507373" cy="49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5" grpId="0" animBg="1"/>
      <p:bldP spid="10" grpId="0" animBg="1"/>
      <p:bldP spid="10" grpId="1" animBg="1"/>
      <p:bldP spid="22" grpId="0" animBg="1"/>
      <p:bldP spid="57" grpId="0" animBg="1"/>
      <p:bldP spid="5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9569405">
            <a:off x="3487783" y="2534194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 flipV="1">
            <a:off x="5538651" y="62701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0869" y="2769326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1531" y="4180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0051359" y="26107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5538651" y="27806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68850" y="117152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298495" y="394354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-25260" y="0"/>
            <a:ext cx="4323805" cy="103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Problem </a:t>
            </a:r>
            <a:r>
              <a:rPr lang="en-US" sz="4800" dirty="0"/>
              <a:t>2</a:t>
            </a:r>
            <a:endParaRPr lang="en-IN" sz="4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3711490" y="2291871"/>
            <a:ext cx="3717203" cy="934713"/>
            <a:chOff x="4153048" y="1109272"/>
            <a:chExt cx="3510982" cy="28754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3929743" y="1419150"/>
            <a:ext cx="3794103" cy="3114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7912" y="5184614"/>
            <a:ext cx="109261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no mass for the interconnecting rod between the two balls. Also consider these balls as point particles. 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Find the Moment of Inertia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Angular momentum and torque matrix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Physically interpret the same for the current motion and if the system is rotated along z-axis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Find the net angular acceleration in this case also compare it, when the whole system  is rotated in x-z plane</a:t>
            </a:r>
          </a:p>
          <a:p>
            <a:pPr marL="342900" indent="-342900">
              <a:buAutoNum type="alphaLcPeriod"/>
            </a:pPr>
            <a:endParaRPr lang="en-IN" dirty="0"/>
          </a:p>
        </p:txBody>
      </p:sp>
      <p:sp>
        <p:nvSpPr>
          <p:cNvPr id="13" name="Freeform 12"/>
          <p:cNvSpPr/>
          <p:nvPr/>
        </p:nvSpPr>
        <p:spPr>
          <a:xfrm>
            <a:off x="7364426" y="4257881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2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7668</TotalTime>
  <Words>1293</Words>
  <Application>Microsoft Office PowerPoint</Application>
  <PresentationFormat>Widescreen</PresentationFormat>
  <Paragraphs>284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Perpetua</vt:lpstr>
      <vt:lpstr>Symbol</vt:lpstr>
      <vt:lpstr>Times New Roman</vt:lpstr>
      <vt:lpstr>Office Theme</vt:lpstr>
      <vt:lpstr>Equation</vt:lpstr>
      <vt:lpstr>MathType 7.0 Equation</vt:lpstr>
      <vt:lpstr>RIGID BODY IN MOTION</vt:lpstr>
      <vt:lpstr>Highlights of the course</vt:lpstr>
      <vt:lpstr>PowerPoint Presentation</vt:lpstr>
      <vt:lpstr>PowerPoint Presentation</vt:lpstr>
      <vt:lpstr>PowerPoint Presentation</vt:lpstr>
      <vt:lpstr>PowerPoint Presentation</vt:lpstr>
      <vt:lpstr>Angular momentum and Torque</vt:lpstr>
      <vt:lpstr>PowerPoint Presentation</vt:lpstr>
      <vt:lpstr>PowerPoint Presentation</vt:lpstr>
      <vt:lpstr>PowerPoint Presentation</vt:lpstr>
      <vt:lpstr>Angular momentum and Torque</vt:lpstr>
      <vt:lpstr>PowerPoint Presentation</vt:lpstr>
      <vt:lpstr>PowerPoint Presentation</vt:lpstr>
      <vt:lpstr>PowerPoint Presentation</vt:lpstr>
      <vt:lpstr>PowerPoint Presentation</vt:lpstr>
      <vt:lpstr>RIGID BODY IN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Rotation of a square plate</vt:lpstr>
      <vt:lpstr>Rotation of a square plate</vt:lpstr>
      <vt:lpstr>Rotation of a square plate</vt:lpstr>
      <vt:lpstr>PowerPoint Presentation</vt:lpstr>
      <vt:lpstr>Rotation of a square plate</vt:lpstr>
      <vt:lpstr>Rotation of a square plate</vt:lpstr>
      <vt:lpstr>Rotation of a square plate (Implications)</vt:lpstr>
      <vt:lpstr>Concept behind the  problem </vt:lpstr>
      <vt:lpstr>Principal 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Moment of Inertia a Scalar? Vector? </vt:lpstr>
      <vt:lpstr>Tensor</vt:lpstr>
      <vt:lpstr>Tensor</vt:lpstr>
      <vt:lpstr>Tensor</vt:lpstr>
      <vt:lpstr>PowerPoint Presentation</vt:lpstr>
      <vt:lpstr>No Tutorial Tomorrow</vt:lpstr>
      <vt:lpstr>Find the (a) Moment of Inertia matrix and (b) angular momentum of a cube with Side length L and mass M, with co-ordinate axis parallel to the edges of the cube and the origin at a corner.</vt:lpstr>
      <vt:lpstr>Moment of Inertia Tensor</vt:lpstr>
      <vt:lpstr>Moment of Inertia Tensor</vt:lpstr>
      <vt:lpstr>Moment of Inertia Tensor</vt:lpstr>
      <vt:lpstr>Angular momentum vector</vt:lpstr>
      <vt:lpstr>PowerPoint Presentation</vt:lpstr>
      <vt:lpstr>Moment of Inertia Tensor</vt:lpstr>
      <vt:lpstr>Moment of Inertia Tensor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HP</cp:lastModifiedBy>
  <cp:revision>234</cp:revision>
  <dcterms:created xsi:type="dcterms:W3CDTF">2020-12-29T12:39:13Z</dcterms:created>
  <dcterms:modified xsi:type="dcterms:W3CDTF">2021-01-21T10:40:17Z</dcterms:modified>
</cp:coreProperties>
</file>