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12" r:id="rId3"/>
    <p:sldId id="317" r:id="rId4"/>
    <p:sldId id="313" r:id="rId5"/>
    <p:sldId id="314" r:id="rId6"/>
    <p:sldId id="315" r:id="rId7"/>
    <p:sldId id="316" r:id="rId8"/>
    <p:sldId id="258" r:id="rId9"/>
    <p:sldId id="259" r:id="rId10"/>
    <p:sldId id="260" r:id="rId11"/>
    <p:sldId id="261" r:id="rId12"/>
    <p:sldId id="262" r:id="rId13"/>
    <p:sldId id="318" r:id="rId14"/>
    <p:sldId id="263" r:id="rId15"/>
    <p:sldId id="268" r:id="rId16"/>
    <p:sldId id="264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4D63-D40D-4B11-9E09-86963283984B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2B5F-F2F3-405E-9806-DB562C77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35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4D63-D40D-4B11-9E09-86963283984B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2B5F-F2F3-405E-9806-DB562C77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55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4D63-D40D-4B11-9E09-86963283984B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2B5F-F2F3-405E-9806-DB562C77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52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4D63-D40D-4B11-9E09-86963283984B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2B5F-F2F3-405E-9806-DB562C77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91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4D63-D40D-4B11-9E09-86963283984B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2B5F-F2F3-405E-9806-DB562C77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637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4D63-D40D-4B11-9E09-86963283984B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2B5F-F2F3-405E-9806-DB562C77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4D63-D40D-4B11-9E09-86963283984B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2B5F-F2F3-405E-9806-DB562C77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1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4D63-D40D-4B11-9E09-86963283984B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2B5F-F2F3-405E-9806-DB562C77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56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4D63-D40D-4B11-9E09-86963283984B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2B5F-F2F3-405E-9806-DB562C77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68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4D63-D40D-4B11-9E09-86963283984B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2B5F-F2F3-405E-9806-DB562C77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95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4D63-D40D-4B11-9E09-86963283984B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2B5F-F2F3-405E-9806-DB562C77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22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74D63-D40D-4B11-9E09-86963283984B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42B5F-F2F3-405E-9806-DB562C77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76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90823"/>
            <a:ext cx="7772400" cy="1470025"/>
          </a:xfrm>
        </p:spPr>
        <p:txBody>
          <a:bodyPr/>
          <a:lstStyle/>
          <a:p>
            <a:r>
              <a:rPr lang="en-IN" b="1" dirty="0">
                <a:solidFill>
                  <a:srgbClr val="002060"/>
                </a:solidFill>
              </a:rPr>
              <a:t>PH6214/PH603 Physics of Ultra-cold Atoms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1560" y="3645024"/>
            <a:ext cx="6400800" cy="2160240"/>
          </a:xfrm>
        </p:spPr>
        <p:txBody>
          <a:bodyPr>
            <a:normAutofit/>
          </a:bodyPr>
          <a:lstStyle/>
          <a:p>
            <a:endParaRPr lang="en-IN" sz="2000" b="1" dirty="0">
              <a:solidFill>
                <a:schemeClr val="tx1"/>
              </a:solidFill>
            </a:endParaRPr>
          </a:p>
          <a:p>
            <a:endParaRPr lang="en-IN" sz="20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3848" y="2605554"/>
            <a:ext cx="3714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>
                <a:solidFill>
                  <a:schemeClr val="accent6">
                    <a:lumMod val="75000"/>
                  </a:schemeClr>
                </a:solidFill>
              </a:rPr>
              <a:t>ULTRA COLD ATOMIC ALKALI GAS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23728" y="3068960"/>
            <a:ext cx="5849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highlight>
                  <a:srgbClr val="00FFFF"/>
                </a:highlight>
              </a:rPr>
              <a:t>LEVEL 6: ADVANCED AS WELL AS VERY  FUNDMENTAL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28664" y="4235897"/>
            <a:ext cx="58182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Season 5, Lecture 1 (S5,L1)</a:t>
            </a:r>
          </a:p>
        </p:txBody>
      </p:sp>
    </p:spTree>
    <p:extLst>
      <p:ext uri="{BB962C8B-B14F-4D97-AF65-F5344CB8AC3E}">
        <p14:creationId xmlns:p14="http://schemas.microsoft.com/office/powerpoint/2010/main" val="373425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Post- Mid-Sem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7413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sz="2000" b="1" dirty="0">
                <a:solidFill>
                  <a:srgbClr val="002060"/>
                </a:solidFill>
              </a:rPr>
              <a:t>Bose-Einstein condensate (BEC), Critical temperature Basic Scattering theory; Second quantization, Mean field theory, Gross-</a:t>
            </a:r>
            <a:r>
              <a:rPr lang="en-US" sz="2000" b="1" dirty="0" err="1">
                <a:solidFill>
                  <a:srgbClr val="002060"/>
                </a:solidFill>
              </a:rPr>
              <a:t>Pitaevskii</a:t>
            </a:r>
            <a:r>
              <a:rPr lang="en-US" sz="2000" b="1" dirty="0">
                <a:solidFill>
                  <a:srgbClr val="002060"/>
                </a:solidFill>
              </a:rPr>
              <a:t> equation; 1D nonlinear Schrödinger equation; weak, strong and higher order interactions; BEC in a trap, trap engineering and condensate density; Bright &amp; dark Solitons, exact solution; Applications &amp; future technologies: BEC optical lattices; Faraday waves, phase transition, BEC in a chip, atomic beam splitter, atom lasers, Negative temperature etc.</a:t>
            </a:r>
          </a:p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245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Books/ 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First </a:t>
            </a:r>
            <a:r>
              <a:rPr lang="en-US" b="1" dirty="0" err="1"/>
              <a:t>Pref</a:t>
            </a:r>
            <a:r>
              <a:rPr lang="en-US" b="1" dirty="0"/>
              <a:t>:                               Class lecture notes/ Materials provided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Second </a:t>
            </a:r>
            <a:r>
              <a:rPr lang="en-US" b="1" dirty="0" err="1"/>
              <a:t>Pref</a:t>
            </a:r>
            <a:r>
              <a:rPr lang="en-US" b="1" dirty="0"/>
              <a:t>: 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Textbooks:</a:t>
            </a:r>
            <a:endParaRPr lang="en-US" dirty="0"/>
          </a:p>
          <a:p>
            <a:pPr lvl="5"/>
            <a:r>
              <a:rPr lang="en-US" dirty="0"/>
              <a:t>C. J. </a:t>
            </a:r>
            <a:r>
              <a:rPr lang="en-US" dirty="0" err="1"/>
              <a:t>Pethick</a:t>
            </a:r>
            <a:r>
              <a:rPr lang="en-US" dirty="0"/>
              <a:t> &amp; H. Smith, </a:t>
            </a:r>
            <a:r>
              <a:rPr lang="en-US" i="1" dirty="0"/>
              <a:t>Bose-Einstein Condensation in Dilute Gases</a:t>
            </a:r>
            <a:r>
              <a:rPr lang="en-US" dirty="0"/>
              <a:t>, Cambridge Univ. Press, Cambridge , 2008.</a:t>
            </a:r>
          </a:p>
          <a:p>
            <a:pPr lvl="5"/>
            <a:r>
              <a:rPr lang="en-US" dirty="0"/>
              <a:t>A. Griffin, D. W. </a:t>
            </a:r>
            <a:r>
              <a:rPr lang="en-US" dirty="0" err="1"/>
              <a:t>Snoke</a:t>
            </a:r>
            <a:r>
              <a:rPr lang="en-US" dirty="0"/>
              <a:t> &amp; S. </a:t>
            </a:r>
            <a:r>
              <a:rPr lang="en-US" dirty="0" err="1"/>
              <a:t>Stringari</a:t>
            </a:r>
            <a:r>
              <a:rPr lang="en-US" dirty="0"/>
              <a:t>, </a:t>
            </a:r>
            <a:r>
              <a:rPr lang="en-US" i="1" dirty="0"/>
              <a:t>Bose-Einstein Condensation</a:t>
            </a:r>
            <a:r>
              <a:rPr lang="en-US" dirty="0"/>
              <a:t>, Cambridge Univ. Press, Cambridge, 1995.</a:t>
            </a:r>
          </a:p>
          <a:p>
            <a:pPr lvl="5"/>
            <a:r>
              <a:rPr lang="en-US" dirty="0"/>
              <a:t>Robert W. Boyd, </a:t>
            </a:r>
            <a:r>
              <a:rPr lang="en-US" i="1" dirty="0"/>
              <a:t>Nonlinear Optics</a:t>
            </a:r>
            <a:r>
              <a:rPr lang="en-US" dirty="0"/>
              <a:t>, Second edition, Academic press, 2003.</a:t>
            </a:r>
          </a:p>
          <a:p>
            <a:r>
              <a:rPr lang="en-US" b="1" dirty="0"/>
              <a:t>References</a:t>
            </a:r>
            <a:endParaRPr lang="en-US" dirty="0"/>
          </a:p>
          <a:p>
            <a:pPr lvl="5"/>
            <a:r>
              <a:rPr lang="en-US" dirty="0"/>
              <a:t>Scully, M. O., and M. S. </a:t>
            </a:r>
            <a:r>
              <a:rPr lang="en-US" dirty="0" err="1"/>
              <a:t>Zubairy</a:t>
            </a:r>
            <a:r>
              <a:rPr lang="en-US" dirty="0"/>
              <a:t>. </a:t>
            </a:r>
            <a:r>
              <a:rPr lang="en-US" i="1" dirty="0"/>
              <a:t>Quantum Optics.</a:t>
            </a:r>
            <a:r>
              <a:rPr lang="en-US" dirty="0"/>
              <a:t> Cambridge University Press, 1997.</a:t>
            </a:r>
          </a:p>
          <a:p>
            <a:pPr lvl="5"/>
            <a:r>
              <a:rPr lang="en-US" dirty="0"/>
              <a:t>Harold J. Metcalf, Peter van der </a:t>
            </a:r>
            <a:r>
              <a:rPr lang="en-US" dirty="0" err="1"/>
              <a:t>Straten</a:t>
            </a:r>
            <a:r>
              <a:rPr lang="en-US" dirty="0"/>
              <a:t>, </a:t>
            </a:r>
            <a:r>
              <a:rPr lang="en-US" i="1" dirty="0"/>
              <a:t>Laser Cooling and Trapping</a:t>
            </a:r>
            <a:r>
              <a:rPr lang="en-US" dirty="0"/>
              <a:t>, Springer, 1999.</a:t>
            </a:r>
          </a:p>
          <a:p>
            <a:pPr lvl="5"/>
            <a:r>
              <a:rPr lang="en-US" dirty="0" err="1"/>
              <a:t>Lambropoulos</a:t>
            </a:r>
            <a:r>
              <a:rPr lang="en-US" dirty="0"/>
              <a:t>. P, </a:t>
            </a:r>
            <a:r>
              <a:rPr lang="en-US" dirty="0" err="1"/>
              <a:t>Petrosyan</a:t>
            </a:r>
            <a:r>
              <a:rPr lang="en-US" dirty="0"/>
              <a:t>. D</a:t>
            </a:r>
            <a:r>
              <a:rPr lang="en-US" i="1" dirty="0"/>
              <a:t>, Fundamentals of Quantum Optics and Quantum Information</a:t>
            </a:r>
            <a:r>
              <a:rPr lang="en-US" dirty="0"/>
              <a:t>, Springer 2007.</a:t>
            </a:r>
          </a:p>
          <a:p>
            <a:pPr lvl="5"/>
            <a:r>
              <a:rPr lang="en-US" dirty="0"/>
              <a:t>M. </a:t>
            </a:r>
            <a:r>
              <a:rPr lang="en-US" dirty="0" err="1"/>
              <a:t>Lewenstein</a:t>
            </a:r>
            <a:r>
              <a:rPr lang="en-US" dirty="0"/>
              <a:t>, A. </a:t>
            </a:r>
            <a:r>
              <a:rPr lang="en-US" dirty="0" err="1"/>
              <a:t>Sanpera</a:t>
            </a:r>
            <a:r>
              <a:rPr lang="en-US" dirty="0"/>
              <a:t>, and V. </a:t>
            </a:r>
            <a:r>
              <a:rPr lang="en-US" dirty="0" err="1"/>
              <a:t>Ahufinger</a:t>
            </a:r>
            <a:r>
              <a:rPr lang="en-US" dirty="0"/>
              <a:t>, </a:t>
            </a:r>
            <a:r>
              <a:rPr lang="en-US" dirty="0" err="1"/>
              <a:t>Ultracold</a:t>
            </a:r>
            <a:r>
              <a:rPr lang="en-US" dirty="0"/>
              <a:t> Atoms in Optical Lattices, Oxford University Press, 2012.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63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Course Webpage:</a:t>
            </a:r>
            <a:br>
              <a:rPr lang="en-US" dirty="0"/>
            </a:br>
            <a:r>
              <a:rPr lang="en-US" sz="2400" dirty="0"/>
              <a:t>https://www.raghavanke.com/</a:t>
            </a:r>
            <a:endParaRPr lang="en-US" sz="2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A2DD32-D9CF-2979-8151-C68800008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9144000" cy="456385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76189F9-1F4A-C55C-05A1-BBA4DE610A96}"/>
              </a:ext>
            </a:extLst>
          </p:cNvPr>
          <p:cNvSpPr/>
          <p:nvPr/>
        </p:nvSpPr>
        <p:spPr>
          <a:xfrm>
            <a:off x="1600200" y="2545422"/>
            <a:ext cx="2743200" cy="228600"/>
          </a:xfrm>
          <a:prstGeom prst="ellipse">
            <a:avLst/>
          </a:prstGeom>
          <a:solidFill>
            <a:srgbClr val="4F81BD">
              <a:alpha val="27059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54736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5E3D73-7020-848D-C146-B1F9B3E38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2601"/>
            <a:ext cx="9144000" cy="343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590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9CBF-6EAA-4FCA-BECF-9A1A425A2D6C}" type="slidenum">
              <a:rPr lang="en-IN" smtClean="0"/>
              <a:pPr/>
              <a:t>14</a:t>
            </a:fld>
            <a:endParaRPr lang="en-IN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427984" y="1412776"/>
            <a:ext cx="72008" cy="32403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44008" y="1420946"/>
            <a:ext cx="72008" cy="32403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125884" y="4624358"/>
            <a:ext cx="936104" cy="783918"/>
          </a:xfrm>
          <a:prstGeom prst="ellipse">
            <a:avLst/>
          </a:prstGeom>
          <a:gradFill flip="none" rotWithShape="1">
            <a:gsLst>
              <a:gs pos="0">
                <a:srgbClr val="000082">
                  <a:alpha val="80000"/>
                </a:srgbClr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  <a:tileRect l="-100000" b="-100000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4427984" y="1420946"/>
            <a:ext cx="21602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33896" y="1412776"/>
            <a:ext cx="6840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40096" y="1916832"/>
            <a:ext cx="6840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226028" y="2420888"/>
            <a:ext cx="6840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26028" y="3012688"/>
            <a:ext cx="6840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247964" y="3573016"/>
            <a:ext cx="6840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247964" y="4077072"/>
            <a:ext cx="6840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247964" y="4625000"/>
            <a:ext cx="6840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29390" y="436510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0</a:t>
            </a:r>
            <a:endParaRPr lang="en-I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88557" y="4695527"/>
            <a:ext cx="2051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Absolute Zero</a:t>
            </a:r>
            <a:endParaRPr lang="en-I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20456" y="4623519"/>
            <a:ext cx="2400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All motion stops </a:t>
            </a:r>
            <a:endParaRPr lang="en-I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72200" y="1187460"/>
            <a:ext cx="2110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Room Temperature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75856" y="764704"/>
            <a:ext cx="105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Kelvin</a:t>
            </a:r>
            <a:endParaRPr lang="en-IN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82652" y="5354632"/>
            <a:ext cx="58737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New state of Matter: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Bose –Einstein Condensate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W.Ketterle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Cornell,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C.Weimann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MIT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37970" y="6228020"/>
            <a:ext cx="2262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NOBEL PRIZE 2001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413916" y="1181203"/>
            <a:ext cx="324000" cy="3428801"/>
          </a:xfrm>
          <a:prstGeom prst="rect">
            <a:avLst/>
          </a:prstGeom>
          <a:gradFill flip="none" rotWithShape="1">
            <a:gsLst>
              <a:gs pos="0">
                <a:srgbClr val="000082">
                  <a:lumMod val="42000"/>
                </a:srgbClr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2772" name="Picture 4" descr="C:\Users\raghavanke\Desktop\1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2" y="793215"/>
            <a:ext cx="1258557" cy="99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C:\Users\raghavanke\Desktop\2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0" y="1770555"/>
            <a:ext cx="1259999" cy="101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6" name="Picture 8" descr="C:\Users\raghavanke\Desktop\3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1" y="2780928"/>
            <a:ext cx="1259999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8" name="Picture 10" descr="C:\Users\raghavanke\Desktop\4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" y="3789040"/>
            <a:ext cx="125855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9752" y="6453336"/>
            <a:ext cx="5656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Laser Cooling and Evaporative cooling Technique</a:t>
            </a:r>
            <a:endParaRPr lang="en-IN" b="1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9" name="Picture 11"/>
          <p:cNvPicPr>
            <a:picLocks noChangeAspect="1" noChangeArrowheads="1"/>
          </p:cNvPicPr>
          <p:nvPr/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" y="548680"/>
            <a:ext cx="324036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10"/>
          <p:cNvGrpSpPr/>
          <p:nvPr/>
        </p:nvGrpSpPr>
        <p:grpSpPr>
          <a:xfrm>
            <a:off x="3491880" y="764704"/>
            <a:ext cx="4824536" cy="4062065"/>
            <a:chOff x="3491880" y="764704"/>
            <a:chExt cx="4824536" cy="4062065"/>
          </a:xfrm>
        </p:grpSpPr>
        <p:sp>
          <p:nvSpPr>
            <p:cNvPr id="20" name="TextBox 19"/>
            <p:cNvSpPr txBox="1"/>
            <p:nvPr/>
          </p:nvSpPr>
          <p:spPr>
            <a:xfrm>
              <a:off x="3635896" y="3861048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50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491880" y="3356992"/>
              <a:ext cx="6463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100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91880" y="2823319"/>
              <a:ext cx="6463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150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91880" y="2276872"/>
              <a:ext cx="6463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200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91880" y="1700808"/>
              <a:ext cx="6463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250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491880" y="1167135"/>
              <a:ext cx="6463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300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072861" y="1167135"/>
              <a:ext cx="7232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26.8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004048" y="1700808"/>
              <a:ext cx="8258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-23.2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004048" y="2247255"/>
              <a:ext cx="8258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-73.2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032405" y="2823319"/>
              <a:ext cx="9797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-123.2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076056" y="3399383"/>
              <a:ext cx="9797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-173.2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076056" y="3903439"/>
              <a:ext cx="9797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-223.2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076056" y="4365104"/>
              <a:ext cx="9797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-273.2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57063" y="764704"/>
              <a:ext cx="11256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Celsius</a:t>
              </a:r>
              <a:endParaRPr lang="en-IN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427047" y="1547500"/>
              <a:ext cx="15293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Water freezes</a:t>
              </a:r>
              <a:endParaRPr lang="en-IN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419991" y="3635732"/>
              <a:ext cx="13923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Air liquefies</a:t>
              </a:r>
              <a:endParaRPr lang="en-IN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98290" y="4149080"/>
              <a:ext cx="18181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≈ 3K Deep space</a:t>
              </a:r>
              <a:endParaRPr lang="en-IN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776794" y="116632"/>
            <a:ext cx="3667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How Cold is Ultra Cold?</a:t>
            </a:r>
          </a:p>
        </p:txBody>
      </p:sp>
    </p:spTree>
    <p:extLst>
      <p:ext uri="{BB962C8B-B14F-4D97-AF65-F5344CB8AC3E}">
        <p14:creationId xmlns:p14="http://schemas.microsoft.com/office/powerpoint/2010/main" val="379307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9CBF-6EAA-4FCA-BECF-9A1A425A2D6C}" type="slidenum">
              <a:rPr lang="en-IN" smtClean="0"/>
              <a:pPr/>
              <a:t>15</a:t>
            </a:fld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74848" y="836712"/>
            <a:ext cx="8229600" cy="1143000"/>
          </a:xfrm>
        </p:spPr>
        <p:txBody>
          <a:bodyPr/>
          <a:lstStyle/>
          <a:p>
            <a:r>
              <a:rPr lang="en-US" sz="3600" b="1" dirty="0">
                <a:latin typeface="+mn-lt"/>
                <a:cs typeface="Times New Roman" pitchFamily="18" charset="0"/>
              </a:rPr>
              <a:t>Bose-Einstein condensation</a:t>
            </a:r>
            <a:endParaRPr lang="en-IN" sz="3600" b="1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789865" y="2348880"/>
          <a:ext cx="3150287" cy="22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Graph" r:id="rId3" imgW="4145760" imgH="2881440" progId="">
                  <p:embed/>
                </p:oleObj>
              </mc:Choice>
              <mc:Fallback>
                <p:oleObj name="Graph" r:id="rId3" imgW="4145760" imgH="2881440" progId="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9865" y="2348880"/>
                        <a:ext cx="3150287" cy="221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3821000" y="4304090"/>
            <a:ext cx="101579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622787" y="4092818"/>
            <a:ext cx="14064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508413" y="3881547"/>
            <a:ext cx="166694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352120" y="3670275"/>
            <a:ext cx="19534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247924" y="3459003"/>
            <a:ext cx="213600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143729" y="3247731"/>
            <a:ext cx="23441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065863" y="3036460"/>
            <a:ext cx="252646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987435" y="2825188"/>
            <a:ext cx="268273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883240" y="2613916"/>
            <a:ext cx="286505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3821000" y="3934365"/>
            <a:ext cx="1036206" cy="369726"/>
            <a:chOff x="1669" y="2933"/>
            <a:chExt cx="1838" cy="100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7" name="Freeform 46"/>
            <p:cNvSpPr>
              <a:spLocks/>
            </p:cNvSpPr>
            <p:nvPr/>
          </p:nvSpPr>
          <p:spPr bwMode="auto">
            <a:xfrm>
              <a:off x="1669" y="2933"/>
              <a:ext cx="921" cy="1001"/>
            </a:xfrm>
            <a:custGeom>
              <a:avLst/>
              <a:gdLst>
                <a:gd name="T0" fmla="*/ 0 w 921"/>
                <a:gd name="T1" fmla="*/ 1001 h 1001"/>
                <a:gd name="T2" fmla="*/ 145 w 921"/>
                <a:gd name="T3" fmla="*/ 908 h 1001"/>
                <a:gd name="T4" fmla="*/ 319 w 921"/>
                <a:gd name="T5" fmla="*/ 711 h 1001"/>
                <a:gd name="T6" fmla="*/ 608 w 921"/>
                <a:gd name="T7" fmla="*/ 261 h 1001"/>
                <a:gd name="T8" fmla="*/ 711 w 921"/>
                <a:gd name="T9" fmla="*/ 126 h 1001"/>
                <a:gd name="T10" fmla="*/ 809 w 921"/>
                <a:gd name="T11" fmla="*/ 33 h 1001"/>
                <a:gd name="T12" fmla="*/ 921 w 921"/>
                <a:gd name="T13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1" h="1001">
                  <a:moveTo>
                    <a:pt x="0" y="1001"/>
                  </a:moveTo>
                  <a:cubicBezTo>
                    <a:pt x="24" y="985"/>
                    <a:pt x="90" y="956"/>
                    <a:pt x="145" y="908"/>
                  </a:cubicBezTo>
                  <a:cubicBezTo>
                    <a:pt x="199" y="860"/>
                    <a:pt x="243" y="818"/>
                    <a:pt x="319" y="711"/>
                  </a:cubicBezTo>
                  <a:cubicBezTo>
                    <a:pt x="395" y="604"/>
                    <a:pt x="542" y="359"/>
                    <a:pt x="608" y="261"/>
                  </a:cubicBezTo>
                  <a:cubicBezTo>
                    <a:pt x="673" y="163"/>
                    <a:pt x="679" y="163"/>
                    <a:pt x="711" y="126"/>
                  </a:cubicBezTo>
                  <a:cubicBezTo>
                    <a:pt x="744" y="88"/>
                    <a:pt x="774" y="53"/>
                    <a:pt x="809" y="33"/>
                  </a:cubicBezTo>
                  <a:cubicBezTo>
                    <a:pt x="845" y="12"/>
                    <a:pt x="883" y="6"/>
                    <a:pt x="921" y="0"/>
                  </a:cubicBezTo>
                </a:path>
              </a:pathLst>
            </a:custGeom>
            <a:grpFill/>
            <a:ln w="285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8" name="Freeform 47"/>
            <p:cNvSpPr>
              <a:spLocks/>
            </p:cNvSpPr>
            <p:nvPr/>
          </p:nvSpPr>
          <p:spPr bwMode="auto">
            <a:xfrm>
              <a:off x="2586" y="2933"/>
              <a:ext cx="921" cy="1001"/>
            </a:xfrm>
            <a:custGeom>
              <a:avLst/>
              <a:gdLst>
                <a:gd name="T0" fmla="*/ 921 w 921"/>
                <a:gd name="T1" fmla="*/ 1001 h 1001"/>
                <a:gd name="T2" fmla="*/ 776 w 921"/>
                <a:gd name="T3" fmla="*/ 908 h 1001"/>
                <a:gd name="T4" fmla="*/ 602 w 921"/>
                <a:gd name="T5" fmla="*/ 711 h 1001"/>
                <a:gd name="T6" fmla="*/ 313 w 921"/>
                <a:gd name="T7" fmla="*/ 261 h 1001"/>
                <a:gd name="T8" fmla="*/ 210 w 921"/>
                <a:gd name="T9" fmla="*/ 126 h 1001"/>
                <a:gd name="T10" fmla="*/ 112 w 921"/>
                <a:gd name="T11" fmla="*/ 33 h 1001"/>
                <a:gd name="T12" fmla="*/ 0 w 921"/>
                <a:gd name="T13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1" h="1001">
                  <a:moveTo>
                    <a:pt x="921" y="1001"/>
                  </a:moveTo>
                  <a:cubicBezTo>
                    <a:pt x="897" y="985"/>
                    <a:pt x="831" y="956"/>
                    <a:pt x="776" y="908"/>
                  </a:cubicBezTo>
                  <a:cubicBezTo>
                    <a:pt x="722" y="860"/>
                    <a:pt x="678" y="818"/>
                    <a:pt x="602" y="711"/>
                  </a:cubicBezTo>
                  <a:cubicBezTo>
                    <a:pt x="526" y="604"/>
                    <a:pt x="379" y="359"/>
                    <a:pt x="313" y="261"/>
                  </a:cubicBezTo>
                  <a:cubicBezTo>
                    <a:pt x="248" y="163"/>
                    <a:pt x="242" y="163"/>
                    <a:pt x="210" y="126"/>
                  </a:cubicBezTo>
                  <a:cubicBezTo>
                    <a:pt x="177" y="88"/>
                    <a:pt x="147" y="53"/>
                    <a:pt x="112" y="33"/>
                  </a:cubicBezTo>
                  <a:cubicBezTo>
                    <a:pt x="76" y="12"/>
                    <a:pt x="38" y="6"/>
                    <a:pt x="0" y="0"/>
                  </a:cubicBezTo>
                </a:path>
              </a:pathLst>
            </a:custGeom>
            <a:grpFill/>
            <a:ln w="285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cxnSp>
        <p:nvCxnSpPr>
          <p:cNvPr id="19" name="Straight Connector 18"/>
          <p:cNvCxnSpPr>
            <a:stCxn id="17" idx="0"/>
          </p:cNvCxnSpPr>
          <p:nvPr/>
        </p:nvCxnSpPr>
        <p:spPr>
          <a:xfrm>
            <a:off x="3821000" y="4304090"/>
            <a:ext cx="10362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51520" y="5085184"/>
            <a:ext cx="8880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>
                <a:cs typeface="Times New Roman" pitchFamily="18" charset="0"/>
              </a:rPr>
              <a:t>BEC is a phenomena in which, below a critical temperature Tc, a macroscopic number of bosons occupies lowest energy state</a:t>
            </a:r>
            <a:endParaRPr lang="en-IN" sz="2400" b="1" dirty="0"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685800"/>
            <a:ext cx="3197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PREDICTION BY BOSE………………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115062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6976" y="2215405"/>
            <a:ext cx="8229600" cy="4525963"/>
          </a:xfrm>
        </p:spPr>
        <p:txBody>
          <a:bodyPr/>
          <a:lstStyle/>
          <a:p>
            <a:r>
              <a:rPr lang="en-IN" b="1" dirty="0"/>
              <a:t>Quantum Behaviour of Light</a:t>
            </a:r>
          </a:p>
          <a:p>
            <a:endParaRPr lang="en-IN" b="1" dirty="0"/>
          </a:p>
          <a:p>
            <a:r>
              <a:rPr lang="en-IN" b="1" dirty="0"/>
              <a:t>Quantum matter</a:t>
            </a:r>
          </a:p>
          <a:p>
            <a:endParaRPr lang="en-IN" b="1" dirty="0"/>
          </a:p>
          <a:p>
            <a:r>
              <a:rPr lang="en-IN" b="1" dirty="0"/>
              <a:t>Quantum gas</a:t>
            </a:r>
          </a:p>
          <a:p>
            <a:endParaRPr lang="en-IN" dirty="0"/>
          </a:p>
          <a:p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2464014" y="427311"/>
            <a:ext cx="39081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400" b="1" dirty="0" err="1">
                <a:solidFill>
                  <a:srgbClr val="0070C0"/>
                </a:solidFill>
              </a:rPr>
              <a:t>Ultracold</a:t>
            </a:r>
            <a:r>
              <a:rPr lang="en-IN" sz="4400" b="1" dirty="0">
                <a:solidFill>
                  <a:srgbClr val="0070C0"/>
                </a:solidFill>
              </a:rPr>
              <a:t> atoms</a:t>
            </a:r>
          </a:p>
        </p:txBody>
      </p:sp>
    </p:spTree>
    <p:extLst>
      <p:ext uri="{BB962C8B-B14F-4D97-AF65-F5344CB8AC3E}">
        <p14:creationId xmlns:p14="http://schemas.microsoft.com/office/powerpoint/2010/main" val="103223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Two level atom interacting with Light</a:t>
            </a:r>
          </a:p>
        </p:txBody>
      </p:sp>
      <p:sp>
        <p:nvSpPr>
          <p:cNvPr id="4" name="Oval 3"/>
          <p:cNvSpPr/>
          <p:nvPr/>
        </p:nvSpPr>
        <p:spPr>
          <a:xfrm>
            <a:off x="2438400" y="2286000"/>
            <a:ext cx="1008112" cy="936104"/>
          </a:xfrm>
          <a:prstGeom prst="ellipse">
            <a:avLst/>
          </a:prstGeom>
          <a:ln>
            <a:solidFill>
              <a:srgbClr val="00B0F0"/>
            </a:solidFill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886672" y="2718048"/>
            <a:ext cx="1944216" cy="0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24589" y="3366120"/>
            <a:ext cx="705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/>
              <a:t>Atom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8680" y="3294112"/>
            <a:ext cx="1959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/>
              <a:t>Stream of Photons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667000" y="2634918"/>
            <a:ext cx="5634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80855" y="2964870"/>
            <a:ext cx="5634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48104" y="4572000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What are the possible phenomena’s?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8600" y="5181600"/>
            <a:ext cx="2286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Stimulated Absorption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19400" y="5181600"/>
            <a:ext cx="2286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Stimulated Emission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41810" y="5181600"/>
            <a:ext cx="2286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Spontaneous Emission</a:t>
            </a:r>
          </a:p>
        </p:txBody>
      </p:sp>
    </p:spTree>
    <p:extLst>
      <p:ext uri="{BB962C8B-B14F-4D97-AF65-F5344CB8AC3E}">
        <p14:creationId xmlns:p14="http://schemas.microsoft.com/office/powerpoint/2010/main" val="189938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81" y="857250"/>
            <a:ext cx="8934719" cy="857250"/>
          </a:xfrm>
        </p:spPr>
        <p:txBody>
          <a:bodyPr>
            <a:normAutofit fontScale="90000"/>
          </a:bodyPr>
          <a:lstStyle/>
          <a:p>
            <a:r>
              <a:rPr lang="en-IN" b="1" u="sng" dirty="0">
                <a:solidFill>
                  <a:srgbClr val="002060"/>
                </a:solidFill>
                <a:latin typeface="Arial Black" pitchFamily="34" charset="0"/>
              </a:rPr>
              <a:t>Instructor for Physics of Ultra Cold Atoms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743200"/>
            <a:ext cx="8467383" cy="29161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 err="1">
                <a:latin typeface="Book Antiqua" panose="02040602050305030304" pitchFamily="18" charset="0"/>
              </a:rPr>
              <a:t>Dr.</a:t>
            </a:r>
            <a:r>
              <a:rPr lang="en-IN" sz="3200" b="1" dirty="0">
                <a:latin typeface="Book Antiqua" panose="02040602050305030304" pitchFamily="18" charset="0"/>
              </a:rPr>
              <a:t> Raghavan K Easwaran, </a:t>
            </a:r>
            <a:r>
              <a:rPr lang="en-IN" b="1" dirty="0">
                <a:solidFill>
                  <a:srgbClr val="0070C0"/>
                </a:solidFill>
                <a:latin typeface="Book Antiqua" panose="02040602050305030304" pitchFamily="18" charset="0"/>
              </a:rPr>
              <a:t>Marie Curie Fellow</a:t>
            </a:r>
          </a:p>
          <a:p>
            <a:r>
              <a:rPr lang="en-IN" b="1" dirty="0">
                <a:solidFill>
                  <a:srgbClr val="0070C0"/>
                </a:solidFill>
                <a:latin typeface="Book Antiqua" panose="02040602050305030304" pitchFamily="18" charset="0"/>
              </a:rPr>
              <a:t>PI Quantum Memory/Communication TG (National Quantum Mission) ANRF</a:t>
            </a:r>
          </a:p>
          <a:p>
            <a:r>
              <a:rPr lang="en-IN" b="1" dirty="0">
                <a:solidFill>
                  <a:srgbClr val="0070C0"/>
                </a:solidFill>
                <a:latin typeface="Book Antiqua" panose="02040602050305030304" pitchFamily="18" charset="0"/>
              </a:rPr>
              <a:t>                                               Hub: IIT Madras, QC verticals</a:t>
            </a:r>
          </a:p>
          <a:p>
            <a:endParaRPr lang="en-IN" b="1" dirty="0">
              <a:solidFill>
                <a:srgbClr val="0070C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en-IN" sz="14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PhD (France, ENS Paris) PDF(Nottingham, UK), </a:t>
            </a:r>
          </a:p>
          <a:p>
            <a:pPr algn="ctr"/>
            <a:r>
              <a:rPr lang="en-IN" sz="14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UG (IIT  Madras)</a:t>
            </a:r>
          </a:p>
          <a:p>
            <a:pPr algn="ctr"/>
            <a:r>
              <a:rPr lang="en-IN" sz="14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Associate Professor and Head</a:t>
            </a:r>
          </a:p>
          <a:p>
            <a:pPr algn="ctr"/>
            <a:r>
              <a:rPr lang="en-IN" sz="14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Department of Physics</a:t>
            </a:r>
          </a:p>
          <a:p>
            <a:pPr algn="ctr"/>
            <a:r>
              <a:rPr lang="en-IN" sz="14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Indian Institute of Technology Patna</a:t>
            </a:r>
          </a:p>
          <a:p>
            <a:pPr algn="ctr"/>
            <a:r>
              <a:rPr lang="en-IN" sz="1400" b="1" dirty="0">
                <a:latin typeface="Book Antiqua" panose="02040602050305030304" pitchFamily="18" charset="0"/>
              </a:rPr>
              <a:t>www.raghavanke.com</a:t>
            </a:r>
          </a:p>
          <a:p>
            <a:endParaRPr lang="en-IN" sz="1350" dirty="0"/>
          </a:p>
        </p:txBody>
      </p:sp>
      <p:sp>
        <p:nvSpPr>
          <p:cNvPr id="11" name="Rectangle 10"/>
          <p:cNvSpPr/>
          <p:nvPr/>
        </p:nvSpPr>
        <p:spPr>
          <a:xfrm>
            <a:off x="3048000" y="6283036"/>
            <a:ext cx="3775434" cy="5749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/>
              <a:t>Season 5: PH6214/603</a:t>
            </a:r>
          </a:p>
        </p:txBody>
      </p:sp>
    </p:spTree>
    <p:extLst>
      <p:ext uri="{BB962C8B-B14F-4D97-AF65-F5344CB8AC3E}">
        <p14:creationId xmlns:p14="http://schemas.microsoft.com/office/powerpoint/2010/main" val="240762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41BAA5A-EB71-6452-BFBC-CD7AC532CB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411801"/>
              </p:ext>
            </p:extLst>
          </p:nvPr>
        </p:nvGraphicFramePr>
        <p:xfrm>
          <a:off x="228600" y="685800"/>
          <a:ext cx="8831583" cy="4576596"/>
        </p:xfrm>
        <a:graphic>
          <a:graphicData uri="http://schemas.openxmlformats.org/drawingml/2006/table">
            <a:tbl>
              <a:tblPr/>
              <a:tblGrid>
                <a:gridCol w="519505">
                  <a:extLst>
                    <a:ext uri="{9D8B030D-6E8A-4147-A177-3AD203B41FA5}">
                      <a16:colId xmlns:a16="http://schemas.microsoft.com/office/drawing/2014/main" val="4042458695"/>
                    </a:ext>
                  </a:extLst>
                </a:gridCol>
                <a:gridCol w="513292">
                  <a:extLst>
                    <a:ext uri="{9D8B030D-6E8A-4147-A177-3AD203B41FA5}">
                      <a16:colId xmlns:a16="http://schemas.microsoft.com/office/drawing/2014/main" val="4231379596"/>
                    </a:ext>
                  </a:extLst>
                </a:gridCol>
                <a:gridCol w="381430">
                  <a:extLst>
                    <a:ext uri="{9D8B030D-6E8A-4147-A177-3AD203B41FA5}">
                      <a16:colId xmlns:a16="http://schemas.microsoft.com/office/drawing/2014/main" val="4280997056"/>
                    </a:ext>
                  </a:extLst>
                </a:gridCol>
                <a:gridCol w="292718">
                  <a:extLst>
                    <a:ext uri="{9D8B030D-6E8A-4147-A177-3AD203B41FA5}">
                      <a16:colId xmlns:a16="http://schemas.microsoft.com/office/drawing/2014/main" val="1288759015"/>
                    </a:ext>
                  </a:extLst>
                </a:gridCol>
                <a:gridCol w="159131">
                  <a:extLst>
                    <a:ext uri="{9D8B030D-6E8A-4147-A177-3AD203B41FA5}">
                      <a16:colId xmlns:a16="http://schemas.microsoft.com/office/drawing/2014/main" val="2044304766"/>
                    </a:ext>
                  </a:extLst>
                </a:gridCol>
                <a:gridCol w="451848">
                  <a:extLst>
                    <a:ext uri="{9D8B030D-6E8A-4147-A177-3AD203B41FA5}">
                      <a16:colId xmlns:a16="http://schemas.microsoft.com/office/drawing/2014/main" val="4060952690"/>
                    </a:ext>
                  </a:extLst>
                </a:gridCol>
                <a:gridCol w="387298">
                  <a:extLst>
                    <a:ext uri="{9D8B030D-6E8A-4147-A177-3AD203B41FA5}">
                      <a16:colId xmlns:a16="http://schemas.microsoft.com/office/drawing/2014/main" val="3504486018"/>
                    </a:ext>
                  </a:extLst>
                </a:gridCol>
                <a:gridCol w="387298">
                  <a:extLst>
                    <a:ext uri="{9D8B030D-6E8A-4147-A177-3AD203B41FA5}">
                      <a16:colId xmlns:a16="http://schemas.microsoft.com/office/drawing/2014/main" val="3944000570"/>
                    </a:ext>
                  </a:extLst>
                </a:gridCol>
                <a:gridCol w="260280">
                  <a:extLst>
                    <a:ext uri="{9D8B030D-6E8A-4147-A177-3AD203B41FA5}">
                      <a16:colId xmlns:a16="http://schemas.microsoft.com/office/drawing/2014/main" val="3329110205"/>
                    </a:ext>
                  </a:extLst>
                </a:gridCol>
                <a:gridCol w="261986">
                  <a:extLst>
                    <a:ext uri="{9D8B030D-6E8A-4147-A177-3AD203B41FA5}">
                      <a16:colId xmlns:a16="http://schemas.microsoft.com/office/drawing/2014/main" val="989966815"/>
                    </a:ext>
                  </a:extLst>
                </a:gridCol>
                <a:gridCol w="522266">
                  <a:extLst>
                    <a:ext uri="{9D8B030D-6E8A-4147-A177-3AD203B41FA5}">
                      <a16:colId xmlns:a16="http://schemas.microsoft.com/office/drawing/2014/main" val="1820371862"/>
                    </a:ext>
                  </a:extLst>
                </a:gridCol>
                <a:gridCol w="451848">
                  <a:extLst>
                    <a:ext uri="{9D8B030D-6E8A-4147-A177-3AD203B41FA5}">
                      <a16:colId xmlns:a16="http://schemas.microsoft.com/office/drawing/2014/main" val="1414325257"/>
                    </a:ext>
                  </a:extLst>
                </a:gridCol>
                <a:gridCol w="275803">
                  <a:extLst>
                    <a:ext uri="{9D8B030D-6E8A-4147-A177-3AD203B41FA5}">
                      <a16:colId xmlns:a16="http://schemas.microsoft.com/office/drawing/2014/main" val="1946939680"/>
                    </a:ext>
                  </a:extLst>
                </a:gridCol>
                <a:gridCol w="451848">
                  <a:extLst>
                    <a:ext uri="{9D8B030D-6E8A-4147-A177-3AD203B41FA5}">
                      <a16:colId xmlns:a16="http://schemas.microsoft.com/office/drawing/2014/main" val="569750405"/>
                    </a:ext>
                  </a:extLst>
                </a:gridCol>
                <a:gridCol w="451848">
                  <a:extLst>
                    <a:ext uri="{9D8B030D-6E8A-4147-A177-3AD203B41FA5}">
                      <a16:colId xmlns:a16="http://schemas.microsoft.com/office/drawing/2014/main" val="3234385519"/>
                    </a:ext>
                  </a:extLst>
                </a:gridCol>
                <a:gridCol w="251401">
                  <a:extLst>
                    <a:ext uri="{9D8B030D-6E8A-4147-A177-3AD203B41FA5}">
                      <a16:colId xmlns:a16="http://schemas.microsoft.com/office/drawing/2014/main" val="4167095428"/>
                    </a:ext>
                  </a:extLst>
                </a:gridCol>
                <a:gridCol w="165238">
                  <a:extLst>
                    <a:ext uri="{9D8B030D-6E8A-4147-A177-3AD203B41FA5}">
                      <a16:colId xmlns:a16="http://schemas.microsoft.com/office/drawing/2014/main" val="3025323739"/>
                    </a:ext>
                  </a:extLst>
                </a:gridCol>
                <a:gridCol w="416639">
                  <a:extLst>
                    <a:ext uri="{9D8B030D-6E8A-4147-A177-3AD203B41FA5}">
                      <a16:colId xmlns:a16="http://schemas.microsoft.com/office/drawing/2014/main" val="1246211704"/>
                    </a:ext>
                  </a:extLst>
                </a:gridCol>
                <a:gridCol w="363827">
                  <a:extLst>
                    <a:ext uri="{9D8B030D-6E8A-4147-A177-3AD203B41FA5}">
                      <a16:colId xmlns:a16="http://schemas.microsoft.com/office/drawing/2014/main" val="3042279989"/>
                    </a:ext>
                  </a:extLst>
                </a:gridCol>
                <a:gridCol w="363827">
                  <a:extLst>
                    <a:ext uri="{9D8B030D-6E8A-4147-A177-3AD203B41FA5}">
                      <a16:colId xmlns:a16="http://schemas.microsoft.com/office/drawing/2014/main" val="2721651927"/>
                    </a:ext>
                  </a:extLst>
                </a:gridCol>
                <a:gridCol w="375563">
                  <a:extLst>
                    <a:ext uri="{9D8B030D-6E8A-4147-A177-3AD203B41FA5}">
                      <a16:colId xmlns:a16="http://schemas.microsoft.com/office/drawing/2014/main" val="1855812507"/>
                    </a:ext>
                  </a:extLst>
                </a:gridCol>
                <a:gridCol w="375563">
                  <a:extLst>
                    <a:ext uri="{9D8B030D-6E8A-4147-A177-3AD203B41FA5}">
                      <a16:colId xmlns:a16="http://schemas.microsoft.com/office/drawing/2014/main" val="3376178684"/>
                    </a:ext>
                  </a:extLst>
                </a:gridCol>
                <a:gridCol w="375563">
                  <a:extLst>
                    <a:ext uri="{9D8B030D-6E8A-4147-A177-3AD203B41FA5}">
                      <a16:colId xmlns:a16="http://schemas.microsoft.com/office/drawing/2014/main" val="3143577925"/>
                    </a:ext>
                  </a:extLst>
                </a:gridCol>
                <a:gridCol w="375563">
                  <a:extLst>
                    <a:ext uri="{9D8B030D-6E8A-4147-A177-3AD203B41FA5}">
                      <a16:colId xmlns:a16="http://schemas.microsoft.com/office/drawing/2014/main" val="1647634906"/>
                    </a:ext>
                  </a:extLst>
                </a:gridCol>
              </a:tblGrid>
              <a:tr h="18552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Dept-Phy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Monday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Tuesday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Wednesday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Thursday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Thursday</a:t>
                      </a:r>
                      <a:endParaRPr lang="en-IN"/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6A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Friday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6A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0499616"/>
                  </a:ext>
                </a:extLst>
              </a:tr>
              <a:tr h="1855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R101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R102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R103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R-308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R-308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R101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R102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R103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R308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R101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R102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R103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R308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R101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R101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R102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R103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R308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R-308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6A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R101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6A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R102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6A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R103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6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835136"/>
                  </a:ext>
                </a:extLst>
              </a:tr>
              <a:tr h="185526"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AM - 8.55 AM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77" marR="2977" marT="2977" marB="21437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6A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6A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6A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6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263483"/>
                  </a:ext>
                </a:extLst>
              </a:tr>
              <a:tr h="369977"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AM - 9.55 AM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PH4201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EP2202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EP306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PH4202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PH602/PH6205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PH4205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EP2203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PH7204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EP362 LAB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EP362 LAB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EP2202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EP418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PH605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6A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6A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6A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EP420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6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252620"/>
                  </a:ext>
                </a:extLst>
              </a:tr>
              <a:tr h="321719"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AM - 10.55 AM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PH4204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EP2201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EP302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PH603/PH6214</a:t>
                      </a:r>
                      <a:endParaRPr lang="en-IN" sz="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7" marR="2977" marT="2977" marB="2143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PH603/PH6214</a:t>
                      </a:r>
                    </a:p>
                  </a:txBody>
                  <a:tcPr marL="2977" marR="2977" marT="2977" marB="2143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PH4201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EP2202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EP304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PH605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PH4204</a:t>
                      </a:r>
                    </a:p>
                  </a:txBody>
                  <a:tcPr marL="2977" marR="2977" marT="2977" marB="21437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EP2201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EP302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PH603/PH6214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PH4204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PH4204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EP2201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EP426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6A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PH4203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6A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6A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EP426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6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779063"/>
                  </a:ext>
                </a:extLst>
              </a:tr>
              <a:tr h="327082"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AM - 11.55 AM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5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77" marR="2977" marT="2977" marB="21437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EP2203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5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77" marR="2977" marT="2977" marB="2143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PH623/PH6204</a:t>
                      </a:r>
                      <a:endParaRPr lang="en-IN" sz="5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PH623/PH6204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PH4205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EP302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IN" sz="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PH603/PH6214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PH4201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EP2202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EP304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PH605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PH4205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PH4205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EP2203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EP442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6A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6A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6A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EP418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6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534591"/>
                  </a:ext>
                </a:extLst>
              </a:tr>
              <a:tr h="327082"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Noon - 12.55 PM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5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77" marR="2977" marT="2977" marB="2143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PH2203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EP304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PH602/PH6205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PH602/PH6205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PH4203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EP2203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IN" sz="5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77" marR="2977" marT="2977" marB="2143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IN" sz="5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77" marR="2977" marT="2977" marB="2143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PH6225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PH4202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PH2203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EP306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PH602/PH6205</a:t>
                      </a:r>
                    </a:p>
                  </a:txBody>
                  <a:tcPr marL="2977" marR="2977" marT="2977" marB="2143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AD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5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PH6225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6A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PH4201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6A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PH2203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6A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EP304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6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462288"/>
                  </a:ext>
                </a:extLst>
              </a:tr>
              <a:tr h="185526"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 PM - 2 PM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3">
                  <a:txBody>
                    <a:bodyPr/>
                    <a:lstStyle/>
                    <a:p>
                      <a:pPr algn="l" fontAlgn="ctr"/>
                      <a:endParaRPr lang="en-IN" sz="5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067140"/>
                  </a:ext>
                </a:extLst>
              </a:tr>
              <a:tr h="297590"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PM - 2.55 PM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5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EP4203 LAB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Reserved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PH609/6218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Reserved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5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EP2205 LAB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PH609/6218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PH609/6218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5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77" marR="2977" marT="2977" marB="2143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Reserved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Reserved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EP302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Reserved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5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77" marR="2977" marT="2977" marB="2143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C6A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Reserved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PH609/6218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6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816704"/>
                  </a:ext>
                </a:extLst>
              </a:tr>
              <a:tr h="327082"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PM - 3.55 PM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500" b="1" i="0" u="none" strike="noStrike" dirty="0">
                          <a:solidFill>
                            <a:srgbClr val="3C7D22"/>
                          </a:solidFill>
                          <a:effectLst/>
                          <a:latin typeface="Calibri" panose="020F0502020204030204" pitchFamily="34" charset="0"/>
                        </a:rPr>
                        <a:t>RM6201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500" b="1" i="0" u="none" strike="noStrike">
                          <a:solidFill>
                            <a:srgbClr val="3C7D22"/>
                          </a:solidFill>
                          <a:effectLst/>
                          <a:latin typeface="Aptos Narrow" panose="020B0004020202020204" pitchFamily="34" charset="0"/>
                        </a:rPr>
                        <a:t>RM6201</a:t>
                      </a:r>
                    </a:p>
                  </a:txBody>
                  <a:tcPr marL="2977" marR="2977" marT="2977" marB="2143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EDF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IN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EP420</a:t>
                      </a:r>
                    </a:p>
                  </a:txBody>
                  <a:tcPr marL="2977" marR="2977" marT="2977" marB="2143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EP420</a:t>
                      </a:r>
                      <a:endParaRPr lang="en-IN" sz="5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77" marR="2977" marT="2977" marB="2143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PH623/PH6204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PH4203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EP426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Reserved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PH4202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PH7204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EP306 Lab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C6A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500" b="1" i="0" u="none" strike="noStrike">
                          <a:solidFill>
                            <a:srgbClr val="3C7D22"/>
                          </a:solidFill>
                          <a:effectLst/>
                          <a:latin typeface="Aptos Narrow" panose="020B0004020202020204" pitchFamily="34" charset="0"/>
                        </a:rPr>
                        <a:t>RM6201</a:t>
                      </a:r>
                    </a:p>
                  </a:txBody>
                  <a:tcPr marL="2977" marR="2977" marT="2977" marB="2143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6A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6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462990"/>
                  </a:ext>
                </a:extLst>
              </a:tr>
              <a:tr h="281505"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PM - 4.55 PM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500" b="1" i="0" u="none" strike="noStrike">
                          <a:solidFill>
                            <a:srgbClr val="3C7D22"/>
                          </a:solidFill>
                          <a:effectLst/>
                          <a:latin typeface="Aptos Narrow" panose="020B0004020202020204" pitchFamily="34" charset="0"/>
                        </a:rPr>
                        <a:t>RM6201</a:t>
                      </a:r>
                    </a:p>
                  </a:txBody>
                  <a:tcPr marL="2977" marR="2977" marT="2977" marB="2143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EP2205 T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EP442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Reserved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500" b="1" i="0" u="none" strike="noStrike">
                          <a:solidFill>
                            <a:srgbClr val="3C7D22"/>
                          </a:solidFill>
                          <a:effectLst/>
                          <a:latin typeface="Aptos Narrow" panose="020B0004020202020204" pitchFamily="34" charset="0"/>
                        </a:rPr>
                        <a:t>RM6201</a:t>
                      </a:r>
                    </a:p>
                  </a:txBody>
                  <a:tcPr marL="2977" marR="2977" marT="2977" marB="2143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EP442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EP442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Reserved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PH623/PH6204</a:t>
                      </a:r>
                    </a:p>
                  </a:txBody>
                  <a:tcPr marL="2977" marR="2977" marT="2977" marB="2143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EP2205 t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EP418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Reserved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PH4202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PH6225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Reserved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C6A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500" b="1" i="0" u="none" strike="noStrike">
                          <a:solidFill>
                            <a:srgbClr val="3C7D22"/>
                          </a:solidFill>
                          <a:effectLst/>
                          <a:latin typeface="Aptos Narrow" panose="020B0004020202020204" pitchFamily="34" charset="0"/>
                        </a:rPr>
                        <a:t>RM6201</a:t>
                      </a:r>
                    </a:p>
                  </a:txBody>
                  <a:tcPr marL="2977" marR="2977" marT="2977" marB="2143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6A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6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683349"/>
                  </a:ext>
                </a:extLst>
              </a:tr>
              <a:tr h="249332"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PM - 5.55 PM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EP2204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PH7204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PH6205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PH6214</a:t>
                      </a:r>
                    </a:p>
                  </a:txBody>
                  <a:tcPr marL="2977" marR="2977" marT="2977" marB="2143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IN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PH6204</a:t>
                      </a:r>
                    </a:p>
                  </a:txBody>
                  <a:tcPr marL="2977" marR="2977" marT="2977" marB="21437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PH6204</a:t>
                      </a:r>
                      <a:endParaRPr lang="en-IN" sz="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7" marR="2977" marT="2977" marB="21437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PH6218</a:t>
                      </a:r>
                    </a:p>
                  </a:txBody>
                  <a:tcPr marL="2977" marR="2977" marT="2977" marB="21437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EP2204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EP420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PH7204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EP2204</a:t>
                      </a:r>
                    </a:p>
                  </a:txBody>
                  <a:tcPr marL="2977" marR="2977" marT="2977" marB="2143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PH6225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C6A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500" b="1" i="0" u="none" strike="noStrike">
                          <a:solidFill>
                            <a:srgbClr val="3C7D22"/>
                          </a:solidFill>
                          <a:effectLst/>
                          <a:latin typeface="Aptos Narrow" panose="020B0004020202020204" pitchFamily="34" charset="0"/>
                        </a:rPr>
                        <a:t>RM6201</a:t>
                      </a:r>
                    </a:p>
                  </a:txBody>
                  <a:tcPr marL="2977" marR="2977" marT="2977" marB="2143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EP2204</a:t>
                      </a:r>
                    </a:p>
                  </a:txBody>
                  <a:tcPr marL="2977" marR="2977" marT="2977" marB="21437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6A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6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620839"/>
                  </a:ext>
                </a:extLst>
              </a:tr>
              <a:tr h="185526"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PM - 6.55 PM</a:t>
                      </a: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5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6A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6A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5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6A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5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77" marR="2977" marT="2977" marB="214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6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113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714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0CC4A-4435-70C4-E511-6DD3720A2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177"/>
            <a:ext cx="8229600" cy="1143000"/>
          </a:xfrm>
        </p:spPr>
        <p:txBody>
          <a:bodyPr/>
          <a:lstStyle/>
          <a:p>
            <a:r>
              <a:rPr lang="en-IN" b="1" dirty="0"/>
              <a:t>M. Sc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5C34A57-2B42-C178-3921-7EF7D0AEFC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453347"/>
              </p:ext>
            </p:extLst>
          </p:nvPr>
        </p:nvGraphicFramePr>
        <p:xfrm>
          <a:off x="1524000" y="1397000"/>
          <a:ext cx="6096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351573244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59370506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05217466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197169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86980699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167072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L1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271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Harish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2312PH12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74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Palak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2312PH34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3139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Rafik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Amin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2312PH20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557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Srijan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Chatterjee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2312PH29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223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Priyanka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Choudhary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2312PH35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392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Rupak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2312PH22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622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Dhrupad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Deka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2312PH10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079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Sachin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Grewal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2312PH23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393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Indrajit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Halder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2312PH32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220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Ankur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Jyoti Gogoi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2312PH03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102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80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ED743-10E4-BA93-61BA-993AFF14E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9A838-8056-D081-1387-9589BBCF2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177"/>
            <a:ext cx="8229600" cy="1143000"/>
          </a:xfrm>
        </p:spPr>
        <p:txBody>
          <a:bodyPr/>
          <a:lstStyle/>
          <a:p>
            <a:r>
              <a:rPr lang="en-IN" b="1" dirty="0"/>
              <a:t>M. Sc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02E0CCF-0B1C-B109-A4C1-AFCAB745BC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812830"/>
              </p:ext>
            </p:extLst>
          </p:nvPr>
        </p:nvGraphicFramePr>
        <p:xfrm>
          <a:off x="1524000" y="1397000"/>
          <a:ext cx="6096000" cy="4290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32289554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59370506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05217466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197169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86980699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167072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L1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271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Harsimran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Kaur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2312PH14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74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Mohd Faiz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Khan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2312PH17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3139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Mohit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Kumar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2312PH18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557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Rahul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Kumar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2312PH21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223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Devendra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Kumar Kanwar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2312PH09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392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Sashank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Kumar Pandey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2312PH24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622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Ayan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Mandal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2312PH06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079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Dipankar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Mandal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2312PH11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393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Md Ayan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Nawaz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2312PH16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22027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102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180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07980C-6544-3BC1-5B36-7AC8FA372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226FA-1196-6FAB-A212-62DD5A1FE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177"/>
            <a:ext cx="8229600" cy="1143000"/>
          </a:xfrm>
        </p:spPr>
        <p:txBody>
          <a:bodyPr/>
          <a:lstStyle/>
          <a:p>
            <a:r>
              <a:rPr lang="en-IN" b="1" dirty="0"/>
              <a:t>M. Sc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33D5746-EC18-FC1D-3382-8AFCC97B94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242097"/>
              </p:ext>
            </p:extLst>
          </p:nvPr>
        </p:nvGraphicFramePr>
        <p:xfrm>
          <a:off x="1524000" y="1397000"/>
          <a:ext cx="6096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393385489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59370506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05217466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197169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86980699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167072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271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Shubham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2312PH27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74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Aniket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Rathi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2312PH02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3139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Soumya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Santra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2312PH28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557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Burhan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Shabir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2312PH08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223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Priya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Sharma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2312PH19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392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Shriya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Shukla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2312PH26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622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Niharika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2312PH33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079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Yadav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2312PH04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393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juwayria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881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7934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F4CD4-B128-CD27-BA12-C94BB797B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5695C-2D66-65E5-7492-F23BAA90D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177"/>
            <a:ext cx="8229600" cy="1143000"/>
          </a:xfrm>
        </p:spPr>
        <p:txBody>
          <a:bodyPr/>
          <a:lstStyle/>
          <a:p>
            <a:r>
              <a:rPr lang="en-IN" b="1" dirty="0"/>
              <a:t>Ph. D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79AD4F6-E431-BF4E-D9C9-5A42E21C2D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12648"/>
              </p:ext>
            </p:extLst>
          </p:nvPr>
        </p:nvGraphicFramePr>
        <p:xfrm>
          <a:off x="1524000" y="1397000"/>
          <a:ext cx="6096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159370506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05217466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197169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86980699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6167072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L1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271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niladri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74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debangana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3139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shubham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557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omega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223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392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622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079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393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8595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Plan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Introduction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Syllabus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References and how to study?</a:t>
            </a:r>
          </a:p>
        </p:txBody>
      </p:sp>
    </p:spTree>
    <p:extLst>
      <p:ext uri="{BB962C8B-B14F-4D97-AF65-F5344CB8AC3E}">
        <p14:creationId xmlns:p14="http://schemas.microsoft.com/office/powerpoint/2010/main" val="3067128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Syllabus: Pre-</a:t>
            </a:r>
            <a:r>
              <a:rPr lang="en-US" b="1" dirty="0" err="1"/>
              <a:t>Midsem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35496" y="1196752"/>
            <a:ext cx="9144000" cy="6417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Emphasis on Fundamentals of atoms and light,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Quantum Nature of atoms, Classical to Quantum nature of atoms……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Introduction to </a:t>
            </a:r>
            <a:r>
              <a:rPr lang="en-US" b="1" dirty="0" err="1"/>
              <a:t>Utracold</a:t>
            </a:r>
            <a:r>
              <a:rPr lang="en-US" b="1" dirty="0"/>
              <a:t> atoms,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 Alkali metal gases,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Introduction to laser cooling,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Velocity dependent force,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Optical Molasses,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Magneto optical trapping (MOT),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Limitations of MOT, Different types of trapping,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Magnetic and optical trapping,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Evaporative cooling techniques in magnetic and optical trap,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Achieving Bose-Einstein Condensates in pure magnetic and optical traps, Hybrid trapping potentials; Various applications in experiments.</a:t>
            </a:r>
          </a:p>
          <a:p>
            <a:endParaRPr lang="en-US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3186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2898</TotalTime>
  <Words>807</Words>
  <Application>Microsoft Office PowerPoint</Application>
  <PresentationFormat>On-screen Show (4:3)</PresentationFormat>
  <Paragraphs>397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Aptos Narrow</vt:lpstr>
      <vt:lpstr>Arial</vt:lpstr>
      <vt:lpstr>Arial Black</vt:lpstr>
      <vt:lpstr>Book Antiqua</vt:lpstr>
      <vt:lpstr>Calibri</vt:lpstr>
      <vt:lpstr>Times New Roman</vt:lpstr>
      <vt:lpstr>Office Theme</vt:lpstr>
      <vt:lpstr>Graph</vt:lpstr>
      <vt:lpstr>PH6214/PH603 Physics of Ultra-cold Atoms</vt:lpstr>
      <vt:lpstr>Instructor for Physics of Ultra Cold Atoms</vt:lpstr>
      <vt:lpstr>PowerPoint Presentation</vt:lpstr>
      <vt:lpstr>M. Sc</vt:lpstr>
      <vt:lpstr>M. Sc</vt:lpstr>
      <vt:lpstr>M. Sc</vt:lpstr>
      <vt:lpstr>Ph. D</vt:lpstr>
      <vt:lpstr>Plan for Today</vt:lpstr>
      <vt:lpstr>Syllabus: Pre-Midsem</vt:lpstr>
      <vt:lpstr>Post- Mid-Sem</vt:lpstr>
      <vt:lpstr>Text Books/ References</vt:lpstr>
      <vt:lpstr>Course Webpage: https://www.raghavanke.com/</vt:lpstr>
      <vt:lpstr>PowerPoint Presentation</vt:lpstr>
      <vt:lpstr>PowerPoint Presentation</vt:lpstr>
      <vt:lpstr>Bose-Einstein condensation</vt:lpstr>
      <vt:lpstr>PowerPoint Presentation</vt:lpstr>
      <vt:lpstr>Two level atom interacting with Light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PH603 Physics of Ultra-cold Atoms</dc:title>
  <dc:creator>iitp</dc:creator>
  <cp:lastModifiedBy>CLASS ROOM 308</cp:lastModifiedBy>
  <cp:revision>26</cp:revision>
  <dcterms:created xsi:type="dcterms:W3CDTF">2020-01-06T10:22:35Z</dcterms:created>
  <dcterms:modified xsi:type="dcterms:W3CDTF">2025-01-06T04:54:26Z</dcterms:modified>
</cp:coreProperties>
</file>