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271" r:id="rId2"/>
    <p:sldId id="257" r:id="rId3"/>
    <p:sldId id="273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72" r:id="rId12"/>
    <p:sldId id="265" r:id="rId13"/>
    <p:sldId id="266" r:id="rId14"/>
    <p:sldId id="267" r:id="rId15"/>
    <p:sldId id="268" r:id="rId16"/>
    <p:sldId id="269" r:id="rId17"/>
    <p:sldId id="270" r:id="rId18"/>
    <p:sldId id="274" r:id="rId1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1416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w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37.w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8.wmf"/></Relationships>
</file>

<file path=ppt/drawings/_rels/vmlDrawing12.vml.rels><?xml version="1.0" encoding="UTF-8" standalone="yes"?>
<Relationships xmlns="http://schemas.openxmlformats.org/package/2006/relationships"><Relationship Id="rId2" Type="http://schemas.openxmlformats.org/officeDocument/2006/relationships/image" Target="../media/image40.wmf"/><Relationship Id="rId1" Type="http://schemas.openxmlformats.org/officeDocument/2006/relationships/image" Target="../media/image39.w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43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10.wmf"/><Relationship Id="rId2" Type="http://schemas.openxmlformats.org/officeDocument/2006/relationships/image" Target="../media/image9.wmf"/><Relationship Id="rId1" Type="http://schemas.openxmlformats.org/officeDocument/2006/relationships/image" Target="../media/image8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w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15.wmf"/><Relationship Id="rId2" Type="http://schemas.openxmlformats.org/officeDocument/2006/relationships/image" Target="../media/image14.wmf"/><Relationship Id="rId1" Type="http://schemas.openxmlformats.org/officeDocument/2006/relationships/image" Target="../media/image12.wmf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18.wmf"/><Relationship Id="rId2" Type="http://schemas.openxmlformats.org/officeDocument/2006/relationships/image" Target="../media/image17.wmf"/><Relationship Id="rId1" Type="http://schemas.openxmlformats.org/officeDocument/2006/relationships/image" Target="../media/image12.wmf"/><Relationship Id="rId6" Type="http://schemas.openxmlformats.org/officeDocument/2006/relationships/image" Target="../media/image21.wmf"/><Relationship Id="rId5" Type="http://schemas.openxmlformats.org/officeDocument/2006/relationships/image" Target="../media/image20.wmf"/><Relationship Id="rId4" Type="http://schemas.openxmlformats.org/officeDocument/2006/relationships/image" Target="../media/image19.wmf"/></Relationships>
</file>

<file path=ppt/drawings/_rels/vmlDrawing6.vml.rels><?xml version="1.0" encoding="UTF-8" standalone="yes"?>
<Relationships xmlns="http://schemas.openxmlformats.org/package/2006/relationships"><Relationship Id="rId3" Type="http://schemas.openxmlformats.org/officeDocument/2006/relationships/image" Target="../media/image23.wmf"/><Relationship Id="rId2" Type="http://schemas.openxmlformats.org/officeDocument/2006/relationships/image" Target="../media/image22.wmf"/><Relationship Id="rId1" Type="http://schemas.openxmlformats.org/officeDocument/2006/relationships/image" Target="../media/image12.wmf"/><Relationship Id="rId6" Type="http://schemas.openxmlformats.org/officeDocument/2006/relationships/image" Target="../media/image26.wmf"/><Relationship Id="rId5" Type="http://schemas.openxmlformats.org/officeDocument/2006/relationships/image" Target="../media/image25.wmf"/><Relationship Id="rId4" Type="http://schemas.openxmlformats.org/officeDocument/2006/relationships/image" Target="../media/image24.wmf"/></Relationships>
</file>

<file path=ppt/drawings/_rels/vmlDrawing7.vml.rels><?xml version="1.0" encoding="UTF-8" standalone="yes"?>
<Relationships xmlns="http://schemas.openxmlformats.org/package/2006/relationships"><Relationship Id="rId3" Type="http://schemas.openxmlformats.org/officeDocument/2006/relationships/image" Target="../media/image29.wmf"/><Relationship Id="rId2" Type="http://schemas.openxmlformats.org/officeDocument/2006/relationships/image" Target="../media/image28.wmf"/><Relationship Id="rId1" Type="http://schemas.openxmlformats.org/officeDocument/2006/relationships/image" Target="../media/image27.wmf"/></Relationships>
</file>

<file path=ppt/drawings/_rels/vmlDrawing8.vml.rels><?xml version="1.0" encoding="UTF-8" standalone="yes"?>
<Relationships xmlns="http://schemas.openxmlformats.org/package/2006/relationships"><Relationship Id="rId3" Type="http://schemas.openxmlformats.org/officeDocument/2006/relationships/image" Target="../media/image32.wmf"/><Relationship Id="rId2" Type="http://schemas.openxmlformats.org/officeDocument/2006/relationships/image" Target="../media/image31.wmf"/><Relationship Id="rId1" Type="http://schemas.openxmlformats.org/officeDocument/2006/relationships/image" Target="../media/image30.wmf"/><Relationship Id="rId4" Type="http://schemas.openxmlformats.org/officeDocument/2006/relationships/image" Target="../media/image33.wmf"/></Relationships>
</file>

<file path=ppt/drawings/_rels/vmlDrawing9.vml.rels><?xml version="1.0" encoding="UTF-8" standalone="yes"?>
<Relationships xmlns="http://schemas.openxmlformats.org/package/2006/relationships"><Relationship Id="rId3" Type="http://schemas.openxmlformats.org/officeDocument/2006/relationships/image" Target="../media/image36.wmf"/><Relationship Id="rId2" Type="http://schemas.openxmlformats.org/officeDocument/2006/relationships/image" Target="../media/image35.wmf"/><Relationship Id="rId1" Type="http://schemas.openxmlformats.org/officeDocument/2006/relationships/image" Target="../media/image34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0FFD1DA-E514-40F4-8EB6-29D3D02D5AA0}" type="datetimeFigureOut">
              <a:rPr lang="en-IN" smtClean="0"/>
              <a:t>06-04-2022</a:t>
            </a:fld>
            <a:endParaRPr lang="en-I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71912B7-CF78-4CC8-8C45-03BC9B0D2933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7955178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1912B7-CF78-4CC8-8C45-03BC9B0D2933}" type="slidenum">
              <a:rPr lang="en-IN" smtClean="0"/>
              <a:t>10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9500362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91F4F9-C529-4798-B9FD-44EC1F9F3EBC}" type="datetimeFigureOut">
              <a:rPr lang="en-US" smtClean="0"/>
              <a:t>4/6/2022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BDF7E-9F89-4713-A489-1A3A20552F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15832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91F4F9-C529-4798-B9FD-44EC1F9F3EBC}" type="datetimeFigureOut">
              <a:rPr lang="en-US" smtClean="0"/>
              <a:t>4/6/2022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BDF7E-9F89-4713-A489-1A3A20552F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35057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91F4F9-C529-4798-B9FD-44EC1F9F3EBC}" type="datetimeFigureOut">
              <a:rPr lang="en-US" smtClean="0"/>
              <a:t>4/6/2022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BDF7E-9F89-4713-A489-1A3A20552F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04912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91F4F9-C529-4798-B9FD-44EC1F9F3EBC}" type="datetimeFigureOut">
              <a:rPr lang="en-US" smtClean="0"/>
              <a:t>4/6/2022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BDF7E-9F89-4713-A489-1A3A20552F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28466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91F4F9-C529-4798-B9FD-44EC1F9F3EBC}" type="datetimeFigureOut">
              <a:rPr lang="en-US" smtClean="0"/>
              <a:t>4/6/2022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BDF7E-9F89-4713-A489-1A3A20552F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03069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91F4F9-C529-4798-B9FD-44EC1F9F3EBC}" type="datetimeFigureOut">
              <a:rPr lang="en-US" smtClean="0"/>
              <a:t>4/6/2022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BDF7E-9F89-4713-A489-1A3A20552F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38097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91F4F9-C529-4798-B9FD-44EC1F9F3EBC}" type="datetimeFigureOut">
              <a:rPr lang="en-US" smtClean="0"/>
              <a:t>4/6/2022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BDF7E-9F89-4713-A489-1A3A20552F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81851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91F4F9-C529-4798-B9FD-44EC1F9F3EBC}" type="datetimeFigureOut">
              <a:rPr lang="en-US" smtClean="0"/>
              <a:t>4/6/2022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BDF7E-9F89-4713-A489-1A3A20552F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23759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91F4F9-C529-4798-B9FD-44EC1F9F3EBC}" type="datetimeFigureOut">
              <a:rPr lang="en-US" smtClean="0"/>
              <a:t>4/6/2022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BDF7E-9F89-4713-A489-1A3A20552F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35469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91F4F9-C529-4798-B9FD-44EC1F9F3EBC}" type="datetimeFigureOut">
              <a:rPr lang="en-US" smtClean="0"/>
              <a:t>4/6/2022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BDF7E-9F89-4713-A489-1A3A20552F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73729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91F4F9-C529-4798-B9FD-44EC1F9F3EBC}" type="datetimeFigureOut">
              <a:rPr lang="en-US" smtClean="0"/>
              <a:t>4/6/2022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BDF7E-9F89-4713-A489-1A3A20552F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66081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91F4F9-C529-4798-B9FD-44EC1F9F3EBC}" type="datetimeFigureOut">
              <a:rPr lang="en-US" smtClean="0"/>
              <a:t>4/6/2022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0BDF7E-9F89-4713-A489-1A3A20552F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20056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wmf"/><Relationship Id="rId13" Type="http://schemas.openxmlformats.org/officeDocument/2006/relationships/oleObject" Target="../embeddings/oleObject19.bin"/><Relationship Id="rId3" Type="http://schemas.openxmlformats.org/officeDocument/2006/relationships/notesSlide" Target="../notesSlides/notesSlide1.xml"/><Relationship Id="rId7" Type="http://schemas.openxmlformats.org/officeDocument/2006/relationships/oleObject" Target="../embeddings/oleObject16.bin"/><Relationship Id="rId12" Type="http://schemas.openxmlformats.org/officeDocument/2006/relationships/image" Target="../media/image24.wmf"/><Relationship Id="rId17" Type="http://schemas.openxmlformats.org/officeDocument/2006/relationships/image" Target="../media/image26.wmf"/><Relationship Id="rId2" Type="http://schemas.openxmlformats.org/officeDocument/2006/relationships/slideLayout" Target="../slideLayouts/slideLayout2.xml"/><Relationship Id="rId16" Type="http://schemas.openxmlformats.org/officeDocument/2006/relationships/oleObject" Target="../embeddings/oleObject21.bin"/><Relationship Id="rId1" Type="http://schemas.openxmlformats.org/officeDocument/2006/relationships/vmlDrawing" Target="../drawings/vmlDrawing6.vml"/><Relationship Id="rId6" Type="http://schemas.openxmlformats.org/officeDocument/2006/relationships/image" Target="../media/image13.png"/><Relationship Id="rId11" Type="http://schemas.openxmlformats.org/officeDocument/2006/relationships/oleObject" Target="../embeddings/oleObject18.bin"/><Relationship Id="rId5" Type="http://schemas.openxmlformats.org/officeDocument/2006/relationships/image" Target="../media/image12.wmf"/><Relationship Id="rId15" Type="http://schemas.openxmlformats.org/officeDocument/2006/relationships/image" Target="../media/image25.wmf"/><Relationship Id="rId10" Type="http://schemas.openxmlformats.org/officeDocument/2006/relationships/image" Target="../media/image23.wmf"/><Relationship Id="rId4" Type="http://schemas.openxmlformats.org/officeDocument/2006/relationships/oleObject" Target="../embeddings/oleObject15.bin"/><Relationship Id="rId9" Type="http://schemas.openxmlformats.org/officeDocument/2006/relationships/oleObject" Target="../embeddings/oleObject17.bin"/><Relationship Id="rId14" Type="http://schemas.openxmlformats.org/officeDocument/2006/relationships/oleObject" Target="../embeddings/oleObject20.bin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wmf"/><Relationship Id="rId3" Type="http://schemas.openxmlformats.org/officeDocument/2006/relationships/oleObject" Target="../embeddings/oleObject22.bin"/><Relationship Id="rId7" Type="http://schemas.openxmlformats.org/officeDocument/2006/relationships/oleObject" Target="../embeddings/oleObject2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28.wmf"/><Relationship Id="rId5" Type="http://schemas.openxmlformats.org/officeDocument/2006/relationships/oleObject" Target="../embeddings/oleObject23.bin"/><Relationship Id="rId4" Type="http://schemas.openxmlformats.org/officeDocument/2006/relationships/image" Target="../media/image27.wmf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wmf"/><Relationship Id="rId3" Type="http://schemas.openxmlformats.org/officeDocument/2006/relationships/oleObject" Target="../embeddings/oleObject25.bin"/><Relationship Id="rId7" Type="http://schemas.openxmlformats.org/officeDocument/2006/relationships/oleObject" Target="../embeddings/oleObject2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Relationship Id="rId6" Type="http://schemas.openxmlformats.org/officeDocument/2006/relationships/image" Target="../media/image31.wmf"/><Relationship Id="rId5" Type="http://schemas.openxmlformats.org/officeDocument/2006/relationships/oleObject" Target="../embeddings/oleObject26.bin"/><Relationship Id="rId10" Type="http://schemas.openxmlformats.org/officeDocument/2006/relationships/image" Target="../media/image33.wmf"/><Relationship Id="rId4" Type="http://schemas.openxmlformats.org/officeDocument/2006/relationships/image" Target="../media/image30.wmf"/><Relationship Id="rId9" Type="http://schemas.openxmlformats.org/officeDocument/2006/relationships/oleObject" Target="../embeddings/oleObject28.bin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wmf"/><Relationship Id="rId3" Type="http://schemas.openxmlformats.org/officeDocument/2006/relationships/oleObject" Target="../embeddings/oleObject29.bin"/><Relationship Id="rId7" Type="http://schemas.openxmlformats.org/officeDocument/2006/relationships/oleObject" Target="../embeddings/oleObject3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9.vml"/><Relationship Id="rId6" Type="http://schemas.openxmlformats.org/officeDocument/2006/relationships/image" Target="../media/image35.wmf"/><Relationship Id="rId5" Type="http://schemas.openxmlformats.org/officeDocument/2006/relationships/oleObject" Target="../embeddings/oleObject30.bin"/><Relationship Id="rId4" Type="http://schemas.openxmlformats.org/officeDocument/2006/relationships/image" Target="../media/image34.wmf"/><Relationship Id="rId9" Type="http://schemas.openxmlformats.org/officeDocument/2006/relationships/oleObject" Target="../embeddings/oleObject32.bin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0.vml"/><Relationship Id="rId4" Type="http://schemas.openxmlformats.org/officeDocument/2006/relationships/image" Target="../media/image37.w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1.vml"/><Relationship Id="rId4" Type="http://schemas.openxmlformats.org/officeDocument/2006/relationships/image" Target="../media/image38.wmf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png"/><Relationship Id="rId3" Type="http://schemas.openxmlformats.org/officeDocument/2006/relationships/image" Target="../media/image41.png"/><Relationship Id="rId7" Type="http://schemas.openxmlformats.org/officeDocument/2006/relationships/image" Target="../media/image40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2.vml"/><Relationship Id="rId6" Type="http://schemas.openxmlformats.org/officeDocument/2006/relationships/oleObject" Target="../embeddings/oleObject36.bin"/><Relationship Id="rId5" Type="http://schemas.openxmlformats.org/officeDocument/2006/relationships/image" Target="../media/image39.wmf"/><Relationship Id="rId4" Type="http://schemas.openxmlformats.org/officeDocument/2006/relationships/oleObject" Target="../embeddings/oleObject35.bin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3.vml"/><Relationship Id="rId5" Type="http://schemas.openxmlformats.org/officeDocument/2006/relationships/image" Target="../media/image44.png"/><Relationship Id="rId4" Type="http://schemas.openxmlformats.org/officeDocument/2006/relationships/image" Target="../media/image43.w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://himafi.fmipa.unej.ac.id/wp-content/uploads/sites/16/2018/09/Introduction-to-Electrodinamic.pdf" TargetMode="External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himafi.fmipa.unej.ac.id/wp-content/uploads/sites/16/2018/09/Introduction-to-Electrodinamic.pdf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6.wmf"/><Relationship Id="rId4" Type="http://schemas.openxmlformats.org/officeDocument/2006/relationships/oleObject" Target="../embeddings/oleObject1.bin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wmf"/><Relationship Id="rId3" Type="http://schemas.openxmlformats.org/officeDocument/2006/relationships/oleObject" Target="../embeddings/oleObject2.bin"/><Relationship Id="rId7" Type="http://schemas.openxmlformats.org/officeDocument/2006/relationships/oleObject" Target="../embeddings/oleObject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9.wmf"/><Relationship Id="rId5" Type="http://schemas.openxmlformats.org/officeDocument/2006/relationships/oleObject" Target="../embeddings/oleObject3.bin"/><Relationship Id="rId4" Type="http://schemas.openxmlformats.org/officeDocument/2006/relationships/image" Target="../media/image8.wmf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12.wmf"/><Relationship Id="rId4" Type="http://schemas.openxmlformats.org/officeDocument/2006/relationships/oleObject" Target="../embeddings/oleObject5.bin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8.bin"/><Relationship Id="rId3" Type="http://schemas.openxmlformats.org/officeDocument/2006/relationships/oleObject" Target="../embeddings/oleObject6.bin"/><Relationship Id="rId7" Type="http://schemas.openxmlformats.org/officeDocument/2006/relationships/image" Target="../media/image14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7.bin"/><Relationship Id="rId5" Type="http://schemas.openxmlformats.org/officeDocument/2006/relationships/image" Target="../media/image13.png"/><Relationship Id="rId10" Type="http://schemas.openxmlformats.org/officeDocument/2006/relationships/image" Target="../media/image16.png"/><Relationship Id="rId4" Type="http://schemas.openxmlformats.org/officeDocument/2006/relationships/image" Target="../media/image12.wmf"/><Relationship Id="rId9" Type="http://schemas.openxmlformats.org/officeDocument/2006/relationships/image" Target="../media/image15.wmf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1.bin"/><Relationship Id="rId13" Type="http://schemas.openxmlformats.org/officeDocument/2006/relationships/image" Target="../media/image20.wmf"/><Relationship Id="rId3" Type="http://schemas.openxmlformats.org/officeDocument/2006/relationships/oleObject" Target="../embeddings/oleObject9.bin"/><Relationship Id="rId7" Type="http://schemas.openxmlformats.org/officeDocument/2006/relationships/image" Target="../media/image17.wmf"/><Relationship Id="rId12" Type="http://schemas.openxmlformats.org/officeDocument/2006/relationships/oleObject" Target="../embeddings/oleObject1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6" Type="http://schemas.openxmlformats.org/officeDocument/2006/relationships/oleObject" Target="../embeddings/oleObject10.bin"/><Relationship Id="rId11" Type="http://schemas.openxmlformats.org/officeDocument/2006/relationships/image" Target="../media/image19.wmf"/><Relationship Id="rId5" Type="http://schemas.openxmlformats.org/officeDocument/2006/relationships/image" Target="../media/image13.png"/><Relationship Id="rId15" Type="http://schemas.openxmlformats.org/officeDocument/2006/relationships/image" Target="../media/image21.wmf"/><Relationship Id="rId10" Type="http://schemas.openxmlformats.org/officeDocument/2006/relationships/oleObject" Target="../embeddings/oleObject12.bin"/><Relationship Id="rId4" Type="http://schemas.openxmlformats.org/officeDocument/2006/relationships/image" Target="../media/image12.wmf"/><Relationship Id="rId9" Type="http://schemas.openxmlformats.org/officeDocument/2006/relationships/image" Target="../media/image18.wmf"/><Relationship Id="rId14" Type="http://schemas.openxmlformats.org/officeDocument/2006/relationships/oleObject" Target="../embeddings/oleObject14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0098"/>
            <a:ext cx="8229600" cy="914400"/>
          </a:xfrm>
        </p:spPr>
        <p:txBody>
          <a:bodyPr/>
          <a:lstStyle/>
          <a:p>
            <a:r>
              <a:rPr lang="en-US" dirty="0" smtClean="0"/>
              <a:t>Highlights of the course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3276600" y="914400"/>
            <a:ext cx="2743200" cy="533400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Co-ordinate Systems</a:t>
            </a:r>
            <a:endParaRPr lang="en-US" dirty="0"/>
          </a:p>
        </p:txBody>
      </p:sp>
      <p:sp>
        <p:nvSpPr>
          <p:cNvPr id="6" name="Down Arrow 5"/>
          <p:cNvSpPr/>
          <p:nvPr/>
        </p:nvSpPr>
        <p:spPr>
          <a:xfrm>
            <a:off x="4484783" y="1458817"/>
            <a:ext cx="304800" cy="5334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3276600" y="1981200"/>
            <a:ext cx="2743200" cy="53340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Introduction to Vector Operators</a:t>
            </a: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2796447" y="3048000"/>
            <a:ext cx="3733800" cy="533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b="1" dirty="0" smtClean="0"/>
              <a:t>Work , Energy and Conservation laws</a:t>
            </a:r>
            <a:endParaRPr lang="en-US" dirty="0"/>
          </a:p>
        </p:txBody>
      </p:sp>
      <p:sp>
        <p:nvSpPr>
          <p:cNvPr id="10" name="Down Arrow 9"/>
          <p:cNvSpPr/>
          <p:nvPr/>
        </p:nvSpPr>
        <p:spPr>
          <a:xfrm>
            <a:off x="4495800" y="2514600"/>
            <a:ext cx="304800" cy="5334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2819400" y="4114800"/>
            <a:ext cx="3733800" cy="533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Rigid body in motion</a:t>
            </a:r>
            <a:endParaRPr lang="en-US" b="1" dirty="0"/>
          </a:p>
        </p:txBody>
      </p:sp>
      <p:sp>
        <p:nvSpPr>
          <p:cNvPr id="12" name="Down Arrow 11"/>
          <p:cNvSpPr/>
          <p:nvPr/>
        </p:nvSpPr>
        <p:spPr>
          <a:xfrm>
            <a:off x="4507736" y="3593336"/>
            <a:ext cx="304800" cy="5334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2819400" y="5191698"/>
            <a:ext cx="3733800" cy="533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Oscillations and Waves</a:t>
            </a:r>
            <a:endParaRPr lang="en-US" b="1" dirty="0"/>
          </a:p>
        </p:txBody>
      </p:sp>
      <p:sp>
        <p:nvSpPr>
          <p:cNvPr id="15" name="Down Arrow 14"/>
          <p:cNvSpPr/>
          <p:nvPr/>
        </p:nvSpPr>
        <p:spPr>
          <a:xfrm>
            <a:off x="4507736" y="4670234"/>
            <a:ext cx="304800" cy="5334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2819400" y="6172200"/>
            <a:ext cx="3733800" cy="533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Quantum Physics</a:t>
            </a:r>
            <a:endParaRPr lang="en-US" b="1" dirty="0"/>
          </a:p>
        </p:txBody>
      </p:sp>
      <p:sp>
        <p:nvSpPr>
          <p:cNvPr id="17" name="Down Arrow 16"/>
          <p:cNvSpPr/>
          <p:nvPr/>
        </p:nvSpPr>
        <p:spPr>
          <a:xfrm>
            <a:off x="4507736" y="5747132"/>
            <a:ext cx="304800" cy="42506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55979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685800"/>
          </a:xfrm>
        </p:spPr>
        <p:txBody>
          <a:bodyPr>
            <a:normAutofit fontScale="90000"/>
          </a:bodyPr>
          <a:lstStyle/>
          <a:p>
            <a:pPr marL="0" indent="0"/>
            <a:r>
              <a:rPr lang="en-US" b="1" dirty="0" smtClean="0"/>
              <a:t>Gradient: Geometrical interpretation</a:t>
            </a:r>
          </a:p>
        </p:txBody>
      </p:sp>
      <p:sp>
        <p:nvSpPr>
          <p:cNvPr id="35844" name="AutoShape 4" descr="Related image"/>
          <p:cNvSpPr>
            <a:spLocks noChangeAspect="1" noChangeArrowheads="1"/>
          </p:cNvSpPr>
          <p:nvPr/>
        </p:nvSpPr>
        <p:spPr bwMode="auto">
          <a:xfrm>
            <a:off x="155575" y="-2286000"/>
            <a:ext cx="6362700" cy="477202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graphicFrame>
        <p:nvGraphicFramePr>
          <p:cNvPr id="36866" name="Object 2"/>
          <p:cNvGraphicFramePr>
            <a:graphicFrameLocks noChangeAspect="1"/>
          </p:cNvGraphicFramePr>
          <p:nvPr/>
        </p:nvGraphicFramePr>
        <p:xfrm>
          <a:off x="6858000" y="2912386"/>
          <a:ext cx="1295400" cy="44041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521" name="Equation" r:id="rId4" imgW="596641" imgH="203112" progId="Equation.DSMT4">
                  <p:embed/>
                </p:oleObj>
              </mc:Choice>
              <mc:Fallback>
                <p:oleObj name="Equation" r:id="rId4" imgW="596641" imgH="203112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58000" y="2912386"/>
                        <a:ext cx="1295400" cy="440414"/>
                      </a:xfrm>
                      <a:prstGeom prst="rect">
                        <a:avLst/>
                      </a:prstGeom>
                      <a:solidFill>
                        <a:srgbClr val="800080"/>
                      </a:solidFill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6869" name="Picture 5"/>
          <p:cNvPicPr>
            <a:picLocks noChangeAspect="1" noChangeArrowheads="1"/>
          </p:cNvPicPr>
          <p:nvPr/>
        </p:nvPicPr>
        <p:blipFill>
          <a:blip r:embed="rId6"/>
          <a:srcRect l="20400" t="24533" r="43800" b="24533"/>
          <a:stretch>
            <a:fillRect/>
          </a:stretch>
        </p:blipFill>
        <p:spPr bwMode="auto">
          <a:xfrm>
            <a:off x="6444868" y="1098932"/>
            <a:ext cx="2209800" cy="17684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aphicFrame>
        <p:nvGraphicFramePr>
          <p:cNvPr id="37894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25861377"/>
              </p:ext>
            </p:extLst>
          </p:nvPr>
        </p:nvGraphicFramePr>
        <p:xfrm>
          <a:off x="642937" y="1247412"/>
          <a:ext cx="2006600" cy="533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522" name="Equation" r:id="rId7" imgW="812520" imgH="215640" progId="Equation.DSMT4">
                  <p:embed/>
                </p:oleObj>
              </mc:Choice>
              <mc:Fallback>
                <p:oleObj name="Equation" r:id="rId7" imgW="812520" imgH="2156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2937" y="1247412"/>
                        <a:ext cx="2006600" cy="533400"/>
                      </a:xfrm>
                      <a:prstGeom prst="rect">
                        <a:avLst/>
                      </a:prstGeom>
                      <a:solidFill>
                        <a:srgbClr val="800080"/>
                      </a:soli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8920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63668962"/>
              </p:ext>
            </p:extLst>
          </p:nvPr>
        </p:nvGraphicFramePr>
        <p:xfrm>
          <a:off x="527844" y="2378155"/>
          <a:ext cx="2236787" cy="596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523" name="Equation" r:id="rId9" imgW="1143000" imgH="304560" progId="Equation.DSMT4">
                  <p:embed/>
                </p:oleObj>
              </mc:Choice>
              <mc:Fallback>
                <p:oleObj name="Equation" r:id="rId9" imgW="1143000" imgH="3045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7844" y="2378155"/>
                        <a:ext cx="2236787" cy="596900"/>
                      </a:xfrm>
                      <a:prstGeom prst="rect">
                        <a:avLst/>
                      </a:prstGeom>
                      <a:solidFill>
                        <a:srgbClr val="800080"/>
                      </a:soli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8921" name="Object 9"/>
          <p:cNvGraphicFramePr>
            <a:graphicFrameLocks noChangeAspect="1"/>
          </p:cNvGraphicFramePr>
          <p:nvPr/>
        </p:nvGraphicFramePr>
        <p:xfrm>
          <a:off x="7475860" y="2209800"/>
          <a:ext cx="501650" cy="44884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524" name="Equation" r:id="rId11" imgW="241091" imgH="215713" progId="Equation.DSMT4">
                  <p:embed/>
                </p:oleObj>
              </mc:Choice>
              <mc:Fallback>
                <p:oleObj name="Equation" r:id="rId11" imgW="241091" imgH="215713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475860" y="2209800"/>
                        <a:ext cx="501650" cy="44884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Rectangle 14"/>
          <p:cNvSpPr/>
          <p:nvPr/>
        </p:nvSpPr>
        <p:spPr>
          <a:xfrm>
            <a:off x="533400" y="3810000"/>
            <a:ext cx="8305799" cy="954107"/>
          </a:xfrm>
          <a:prstGeom prst="rect">
            <a:avLst/>
          </a:prstGeom>
          <a:solidFill>
            <a:schemeClr val="accent3"/>
          </a:solidFill>
        </p:spPr>
        <p:txBody>
          <a:bodyPr wrap="square">
            <a:spAutoFit/>
          </a:bodyPr>
          <a:lstStyle/>
          <a:p>
            <a:r>
              <a:rPr lang="en-US" sz="2800" b="1" dirty="0" err="1" smtClean="0"/>
              <a:t>dT</a:t>
            </a:r>
            <a:r>
              <a:rPr lang="en-US" sz="2800" b="1" dirty="0" smtClean="0"/>
              <a:t> is maximum when gradient       points in the direction of      .</a:t>
            </a:r>
            <a:endParaRPr lang="en-US" sz="2800" dirty="0"/>
          </a:p>
        </p:txBody>
      </p:sp>
      <p:graphicFrame>
        <p:nvGraphicFramePr>
          <p:cNvPr id="38922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46119452"/>
              </p:ext>
            </p:extLst>
          </p:nvPr>
        </p:nvGraphicFramePr>
        <p:xfrm>
          <a:off x="5145036" y="3837790"/>
          <a:ext cx="501650" cy="4492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525" name="Equation" r:id="rId13" imgW="241091" imgH="215713" progId="Equation.DSMT4">
                  <p:embed/>
                </p:oleObj>
              </mc:Choice>
              <mc:Fallback>
                <p:oleObj name="Equation" r:id="rId13" imgW="241091" imgH="215713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45036" y="3837790"/>
                        <a:ext cx="501650" cy="4492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43706558"/>
              </p:ext>
            </p:extLst>
          </p:nvPr>
        </p:nvGraphicFramePr>
        <p:xfrm>
          <a:off x="2408904" y="4116678"/>
          <a:ext cx="495300" cy="60143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526" name="Equation" r:id="rId14" imgW="177480" imgH="215640" progId="Equation.DSMT4">
                  <p:embed/>
                </p:oleObj>
              </mc:Choice>
              <mc:Fallback>
                <p:oleObj name="Equation" r:id="rId14" imgW="177480" imgH="2156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5"/>
                      <a:stretch>
                        <a:fillRect/>
                      </a:stretch>
                    </p:blipFill>
                    <p:spPr>
                      <a:xfrm>
                        <a:off x="2408904" y="4116678"/>
                        <a:ext cx="495300" cy="60143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Rectangle 13"/>
          <p:cNvSpPr/>
          <p:nvPr/>
        </p:nvSpPr>
        <p:spPr>
          <a:xfrm>
            <a:off x="0" y="4913293"/>
            <a:ext cx="9144000" cy="954107"/>
          </a:xfrm>
          <a:prstGeom prst="rect">
            <a:avLst/>
          </a:prstGeom>
          <a:solidFill>
            <a:schemeClr val="accent3"/>
          </a:solidFill>
        </p:spPr>
        <p:txBody>
          <a:bodyPr wrap="square">
            <a:spAutoFit/>
          </a:bodyPr>
          <a:lstStyle/>
          <a:p>
            <a:r>
              <a:rPr lang="en-US" sz="2800" b="1" dirty="0" smtClean="0"/>
              <a:t>Maximum increase in the temperature occurs when gradient </a:t>
            </a:r>
          </a:p>
          <a:p>
            <a:r>
              <a:rPr lang="en-US" sz="2800" b="1" dirty="0"/>
              <a:t>a</a:t>
            </a:r>
            <a:r>
              <a:rPr lang="en-US" sz="2800" b="1" dirty="0" smtClean="0"/>
              <a:t>nd the      are parallel to each other</a:t>
            </a:r>
            <a:endParaRPr lang="en-US" sz="2800" b="1" dirty="0"/>
          </a:p>
        </p:txBody>
      </p:sp>
      <p:graphicFrame>
        <p:nvGraphicFramePr>
          <p:cNvPr id="16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3973393"/>
              </p:ext>
            </p:extLst>
          </p:nvPr>
        </p:nvGraphicFramePr>
        <p:xfrm>
          <a:off x="1257300" y="5221307"/>
          <a:ext cx="495300" cy="60143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527" name="Equation" r:id="rId16" imgW="177480" imgH="215640" progId="Equation.DSMT4">
                  <p:embed/>
                </p:oleObj>
              </mc:Choice>
              <mc:Fallback>
                <p:oleObj name="Equation" r:id="rId16" imgW="177480" imgH="215640" progId="Equation.DSMT4">
                  <p:embed/>
                  <p:pic>
                    <p:nvPicPr>
                      <p:cNvPr id="3" name="Object 2"/>
                      <p:cNvPicPr/>
                      <p:nvPr/>
                    </p:nvPicPr>
                    <p:blipFill>
                      <a:blip r:embed="rId17"/>
                      <a:stretch>
                        <a:fillRect/>
                      </a:stretch>
                    </p:blipFill>
                    <p:spPr>
                      <a:xfrm>
                        <a:off x="1257300" y="5221307"/>
                        <a:ext cx="495300" cy="60143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7346081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4" grpId="0" animBg="1"/>
      <p:bldP spid="14" grpId="1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/>
          <a:lstStyle/>
          <a:p>
            <a:r>
              <a:rPr lang="en-IN" dirty="0" smtClean="0"/>
              <a:t>An example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197501" cy="4525963"/>
          </a:xfrm>
        </p:spPr>
        <p:txBody>
          <a:bodyPr/>
          <a:lstStyle/>
          <a:p>
            <a:pPr marL="0" indent="0">
              <a:buNone/>
            </a:pPr>
            <a:endParaRPr lang="en-IN" dirty="0"/>
          </a:p>
          <a:p>
            <a:pPr marL="0" indent="0">
              <a:buNone/>
            </a:pPr>
            <a:endParaRPr lang="en-IN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03020246"/>
              </p:ext>
            </p:extLst>
          </p:nvPr>
        </p:nvGraphicFramePr>
        <p:xfrm>
          <a:off x="6492582" y="1227438"/>
          <a:ext cx="1711325" cy="37495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459" name="Equation" r:id="rId3" imgW="1041120" imgH="228600" progId="Equation.DSMT4">
                  <p:embed/>
                </p:oleObj>
              </mc:Choice>
              <mc:Fallback>
                <p:oleObj name="Equation" r:id="rId3" imgW="1041120" imgH="2286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6492582" y="1227438"/>
                        <a:ext cx="1711325" cy="37495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83581806"/>
              </p:ext>
            </p:extLst>
          </p:nvPr>
        </p:nvGraphicFramePr>
        <p:xfrm>
          <a:off x="3581400" y="1475669"/>
          <a:ext cx="1084312" cy="48973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460" name="Equation" r:id="rId5" imgW="672840" imgH="444240" progId="Equation.DSMT4">
                  <p:embed/>
                </p:oleObj>
              </mc:Choice>
              <mc:Fallback>
                <p:oleObj name="Equation" r:id="rId5" imgW="672840" imgH="4442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3581400" y="1475669"/>
                        <a:ext cx="1084312" cy="48973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36963270"/>
              </p:ext>
            </p:extLst>
          </p:nvPr>
        </p:nvGraphicFramePr>
        <p:xfrm>
          <a:off x="1234102" y="2881363"/>
          <a:ext cx="4318000" cy="34972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461" name="Equation" r:id="rId7" imgW="2539800" imgH="2057400" progId="Equation.DSMT4">
                  <p:embed/>
                </p:oleObj>
              </mc:Choice>
              <mc:Fallback>
                <p:oleObj name="Equation" r:id="rId7" imgW="2539800" imgH="20574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1234102" y="2881363"/>
                        <a:ext cx="4318000" cy="34972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6189858" y="3778239"/>
            <a:ext cx="256922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b="1" dirty="0" smtClean="0">
                <a:solidFill>
                  <a:srgbClr val="FF0000"/>
                </a:solidFill>
              </a:rPr>
              <a:t>Yes the given unit vector</a:t>
            </a:r>
          </a:p>
          <a:p>
            <a:r>
              <a:rPr lang="en-IN" b="1" dirty="0" smtClean="0">
                <a:solidFill>
                  <a:srgbClr val="FF0000"/>
                </a:solidFill>
              </a:rPr>
              <a:t>Points in the increasing</a:t>
            </a:r>
          </a:p>
          <a:p>
            <a:r>
              <a:rPr lang="en-IN" b="1" dirty="0" smtClean="0">
                <a:solidFill>
                  <a:srgbClr val="FF0000"/>
                </a:solidFill>
              </a:rPr>
              <a:t>Direction of temperature</a:t>
            </a:r>
            <a:endParaRPr lang="en-IN" b="1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05464" y="1234111"/>
            <a:ext cx="775273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b="1" dirty="0" smtClean="0">
                <a:solidFill>
                  <a:srgbClr val="0070C0"/>
                </a:solidFill>
              </a:rPr>
              <a:t>Variation of temperature  in a region is given by the function                               Find whether the unit vector                       points in the direction of maximum</a:t>
            </a:r>
          </a:p>
          <a:p>
            <a:endParaRPr lang="en-IN" b="1" dirty="0" smtClean="0">
              <a:solidFill>
                <a:srgbClr val="0070C0"/>
              </a:solidFill>
            </a:endParaRPr>
          </a:p>
          <a:p>
            <a:r>
              <a:rPr lang="en-IN" b="1" dirty="0" smtClean="0">
                <a:solidFill>
                  <a:srgbClr val="0070C0"/>
                </a:solidFill>
              </a:rPr>
              <a:t> increase of temperature at location (1,1).</a:t>
            </a:r>
          </a:p>
          <a:p>
            <a:endParaRPr lang="en-IN" b="1" dirty="0"/>
          </a:p>
        </p:txBody>
      </p:sp>
      <p:cxnSp>
        <p:nvCxnSpPr>
          <p:cNvPr id="10" name="Straight Connector 9"/>
          <p:cNvCxnSpPr/>
          <p:nvPr/>
        </p:nvCxnSpPr>
        <p:spPr>
          <a:xfrm flipV="1">
            <a:off x="0" y="2590800"/>
            <a:ext cx="9144000" cy="120639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967175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0497" y="59297"/>
            <a:ext cx="8229600" cy="685800"/>
          </a:xfrm>
        </p:spPr>
        <p:txBody>
          <a:bodyPr>
            <a:normAutofit fontScale="90000"/>
          </a:bodyPr>
          <a:lstStyle/>
          <a:p>
            <a:pPr marL="0" indent="0"/>
            <a:r>
              <a:rPr lang="en-US" b="1" dirty="0" smtClean="0"/>
              <a:t>Another example</a:t>
            </a:r>
          </a:p>
        </p:txBody>
      </p:sp>
      <p:sp>
        <p:nvSpPr>
          <p:cNvPr id="35844" name="AutoShape 4" descr="Related image"/>
          <p:cNvSpPr>
            <a:spLocks noChangeAspect="1" noChangeArrowheads="1"/>
          </p:cNvSpPr>
          <p:nvPr/>
        </p:nvSpPr>
        <p:spPr bwMode="auto">
          <a:xfrm>
            <a:off x="155575" y="-2286000"/>
            <a:ext cx="6362700" cy="477202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graphicFrame>
        <p:nvGraphicFramePr>
          <p:cNvPr id="37895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81823234"/>
              </p:ext>
            </p:extLst>
          </p:nvPr>
        </p:nvGraphicFramePr>
        <p:xfrm>
          <a:off x="914400" y="1764454"/>
          <a:ext cx="6137275" cy="895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362" name="Equation" r:id="rId3" imgW="3136680" imgH="457200" progId="Equation.DSMT4">
                  <p:embed/>
                </p:oleObj>
              </mc:Choice>
              <mc:Fallback>
                <p:oleObj name="Equation" r:id="rId3" imgW="3136680" imgH="457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4400" y="1764454"/>
                        <a:ext cx="6137275" cy="895350"/>
                      </a:xfrm>
                      <a:prstGeom prst="rect">
                        <a:avLst/>
                      </a:prstGeom>
                      <a:solidFill>
                        <a:srgbClr val="800080"/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Rectangle 11"/>
          <p:cNvSpPr/>
          <p:nvPr/>
        </p:nvSpPr>
        <p:spPr>
          <a:xfrm>
            <a:off x="1017366" y="778107"/>
            <a:ext cx="5078634" cy="523220"/>
          </a:xfrm>
          <a:prstGeom prst="rect">
            <a:avLst/>
          </a:prstGeom>
          <a:solidFill>
            <a:schemeClr val="accent3"/>
          </a:solidFill>
        </p:spPr>
        <p:txBody>
          <a:bodyPr wrap="none">
            <a:spAutoFit/>
          </a:bodyPr>
          <a:lstStyle/>
          <a:p>
            <a:r>
              <a:rPr lang="en-US" sz="2800" b="1" dirty="0" smtClean="0"/>
              <a:t>Find the gradient of                        </a:t>
            </a:r>
            <a:endParaRPr lang="en-US" sz="2800" dirty="0"/>
          </a:p>
        </p:txBody>
      </p:sp>
      <p:graphicFrame>
        <p:nvGraphicFramePr>
          <p:cNvPr id="39944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92122326"/>
              </p:ext>
            </p:extLst>
          </p:nvPr>
        </p:nvGraphicFramePr>
        <p:xfrm>
          <a:off x="4091830" y="811117"/>
          <a:ext cx="1787237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363" name="Equation" r:id="rId5" imgW="1091726" imgH="279279" progId="Equation.DSMT4">
                  <p:embed/>
                </p:oleObj>
              </mc:Choice>
              <mc:Fallback>
                <p:oleObj name="Equation" r:id="rId5" imgW="1091726" imgH="279279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91830" y="811117"/>
                        <a:ext cx="1787237" cy="457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Title 1"/>
          <p:cNvSpPr txBox="1">
            <a:spLocks/>
          </p:cNvSpPr>
          <p:nvPr/>
        </p:nvSpPr>
        <p:spPr>
          <a:xfrm>
            <a:off x="533400" y="5293753"/>
            <a:ext cx="8229600" cy="685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600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What would it mean for</a:t>
            </a:r>
            <a:r>
              <a:rPr kumimoji="0" lang="en-US" sz="44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the gradient        to vanish?</a:t>
            </a:r>
            <a:endParaRPr kumimoji="0" lang="en-US" sz="44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graphicFrame>
        <p:nvGraphicFramePr>
          <p:cNvPr id="39945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75375104"/>
              </p:ext>
            </p:extLst>
          </p:nvPr>
        </p:nvGraphicFramePr>
        <p:xfrm>
          <a:off x="6172200" y="5395353"/>
          <a:ext cx="508000" cy="482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364" name="Equation" r:id="rId7" imgW="253890" imgH="241195" progId="Equation.DSMT4">
                  <p:embed/>
                </p:oleObj>
              </mc:Choice>
              <mc:Fallback>
                <p:oleObj name="Equation" r:id="rId7" imgW="253890" imgH="241195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72200" y="5395353"/>
                        <a:ext cx="508000" cy="482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Rectangle 15"/>
          <p:cNvSpPr/>
          <p:nvPr/>
        </p:nvSpPr>
        <p:spPr>
          <a:xfrm>
            <a:off x="2461393" y="6054302"/>
            <a:ext cx="4044825" cy="523220"/>
          </a:xfrm>
          <a:prstGeom prst="rect">
            <a:avLst/>
          </a:prstGeom>
          <a:solidFill>
            <a:schemeClr val="accent3"/>
          </a:solidFill>
        </p:spPr>
        <p:txBody>
          <a:bodyPr wrap="none">
            <a:spAutoFit/>
          </a:bodyPr>
          <a:lstStyle/>
          <a:p>
            <a:r>
              <a:rPr lang="en-US" sz="2800" b="1" dirty="0" smtClean="0"/>
              <a:t>Stationary point of </a:t>
            </a:r>
            <a:r>
              <a:rPr lang="en-US" sz="2800" b="1" i="1" dirty="0" smtClean="0"/>
              <a:t>f(</a:t>
            </a:r>
            <a:r>
              <a:rPr lang="en-US" sz="2800" b="1" i="1" dirty="0" err="1" smtClean="0"/>
              <a:t>x,y,z</a:t>
            </a:r>
            <a:r>
              <a:rPr lang="en-US" sz="2800" b="1" i="1" dirty="0" smtClean="0"/>
              <a:t>)</a:t>
            </a:r>
            <a:endParaRPr lang="en-US" sz="2800" i="1" dirty="0"/>
          </a:p>
        </p:txBody>
      </p:sp>
      <p:graphicFrame>
        <p:nvGraphicFramePr>
          <p:cNvPr id="10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73369030"/>
              </p:ext>
            </p:extLst>
          </p:nvPr>
        </p:nvGraphicFramePr>
        <p:xfrm>
          <a:off x="533400" y="2949152"/>
          <a:ext cx="7354887" cy="1790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365" name="Equation" r:id="rId9" imgW="3759120" imgH="914400" progId="Equation.DSMT4">
                  <p:embed/>
                </p:oleObj>
              </mc:Choice>
              <mc:Fallback>
                <p:oleObj name="Equation" r:id="rId9" imgW="3759120" imgH="914400" progId="Equation.DSMT4">
                  <p:embed/>
                  <p:pic>
                    <p:nvPicPr>
                      <p:cNvPr id="37895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3400" y="2949152"/>
                        <a:ext cx="7354887" cy="1790700"/>
                      </a:xfrm>
                      <a:prstGeom prst="rect">
                        <a:avLst/>
                      </a:prstGeom>
                      <a:solidFill>
                        <a:srgbClr val="800080"/>
                      </a:solidFill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6955902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685800"/>
          </a:xfrm>
        </p:spPr>
        <p:txBody>
          <a:bodyPr>
            <a:normAutofit fontScale="90000"/>
          </a:bodyPr>
          <a:lstStyle/>
          <a:p>
            <a:pPr marL="0" indent="0"/>
            <a:r>
              <a:rPr lang="en-US" b="1" dirty="0" smtClean="0"/>
              <a:t>Vector operator (The del operator)</a:t>
            </a:r>
          </a:p>
        </p:txBody>
      </p:sp>
      <p:sp>
        <p:nvSpPr>
          <p:cNvPr id="35844" name="AutoShape 4" descr="Related image"/>
          <p:cNvSpPr>
            <a:spLocks noChangeAspect="1" noChangeArrowheads="1"/>
          </p:cNvSpPr>
          <p:nvPr/>
        </p:nvSpPr>
        <p:spPr bwMode="auto">
          <a:xfrm>
            <a:off x="155575" y="-2286000"/>
            <a:ext cx="6362700" cy="477202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graphicFrame>
        <p:nvGraphicFramePr>
          <p:cNvPr id="37895" name="Object 7"/>
          <p:cNvGraphicFramePr>
            <a:graphicFrameLocks noChangeAspect="1"/>
          </p:cNvGraphicFramePr>
          <p:nvPr/>
        </p:nvGraphicFramePr>
        <p:xfrm>
          <a:off x="2362200" y="1066800"/>
          <a:ext cx="3254375" cy="895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402" name="Equation" r:id="rId3" imgW="1663700" imgH="457200" progId="Equation.DSMT4">
                  <p:embed/>
                </p:oleObj>
              </mc:Choice>
              <mc:Fallback>
                <p:oleObj name="Equation" r:id="rId3" imgW="1663700" imgH="457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62200" y="1066800"/>
                        <a:ext cx="3254375" cy="895350"/>
                      </a:xfrm>
                      <a:prstGeom prst="rect">
                        <a:avLst/>
                      </a:prstGeom>
                      <a:solidFill>
                        <a:srgbClr val="800080"/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Title 1"/>
          <p:cNvSpPr txBox="1">
            <a:spLocks/>
          </p:cNvSpPr>
          <p:nvPr/>
        </p:nvSpPr>
        <p:spPr>
          <a:xfrm>
            <a:off x="381000" y="2438400"/>
            <a:ext cx="8229600" cy="685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Three ways the operator        can</a:t>
            </a:r>
            <a:r>
              <a:rPr kumimoji="0" lang="en-US" sz="44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act:</a:t>
            </a:r>
            <a:r>
              <a:rPr kumimoji="0" lang="en-US" sz="4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</a:p>
        </p:txBody>
      </p:sp>
      <p:graphicFrame>
        <p:nvGraphicFramePr>
          <p:cNvPr id="39945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43239304"/>
              </p:ext>
            </p:extLst>
          </p:nvPr>
        </p:nvGraphicFramePr>
        <p:xfrm>
          <a:off x="2571720" y="3124200"/>
          <a:ext cx="2768600" cy="154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403" name="Equation" r:id="rId5" imgW="1384300" imgH="774700" progId="Equation.DSMT4">
                  <p:embed/>
                </p:oleObj>
              </mc:Choice>
              <mc:Fallback>
                <p:oleObj name="Equation" r:id="rId5" imgW="1384300" imgH="7747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71720" y="3124200"/>
                        <a:ext cx="2768600" cy="1549400"/>
                      </a:xfrm>
                      <a:prstGeom prst="rect">
                        <a:avLst/>
                      </a:prstGeom>
                      <a:solidFill>
                        <a:srgbClr val="FF99CC">
                          <a:alpha val="54901"/>
                        </a:srgbClr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0965" name="Object 5"/>
          <p:cNvGraphicFramePr>
            <a:graphicFrameLocks noChangeAspect="1"/>
          </p:cNvGraphicFramePr>
          <p:nvPr/>
        </p:nvGraphicFramePr>
        <p:xfrm>
          <a:off x="217583" y="43149"/>
          <a:ext cx="711200" cy="755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404" name="Equation" r:id="rId7" imgW="203024" imgH="215713" progId="Equation.DSMT4">
                  <p:embed/>
                </p:oleObj>
              </mc:Choice>
              <mc:Fallback>
                <p:oleObj name="Equation" r:id="rId7" imgW="203024" imgH="215713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7583" y="43149"/>
                        <a:ext cx="711200" cy="7556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0966" name="Object 6"/>
          <p:cNvGraphicFramePr>
            <a:graphicFrameLocks noChangeAspect="1"/>
          </p:cNvGraphicFramePr>
          <p:nvPr/>
        </p:nvGraphicFramePr>
        <p:xfrm>
          <a:off x="5922485" y="2372298"/>
          <a:ext cx="711200" cy="755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405" name="Equation" r:id="rId9" imgW="203024" imgH="215713" progId="Equation.DSMT4">
                  <p:embed/>
                </p:oleObj>
              </mc:Choice>
              <mc:Fallback>
                <p:oleObj name="Equation" r:id="rId9" imgW="203024" imgH="215713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22485" y="2372298"/>
                        <a:ext cx="711200" cy="7556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914400" y="4724400"/>
            <a:ext cx="756797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The divergence and curl operates  on a VECTOR FIELD .</a:t>
            </a:r>
          </a:p>
          <a:p>
            <a:endParaRPr lang="en-US" b="1" dirty="0" smtClean="0"/>
          </a:p>
          <a:p>
            <a:r>
              <a:rPr lang="en-US" b="1" dirty="0" smtClean="0"/>
              <a:t>Examples of vector fields are Velocity of fluid flow , Electric field, Magnetic field </a:t>
            </a:r>
            <a:r>
              <a:rPr lang="en-US" b="1" dirty="0" err="1" smtClean="0"/>
              <a:t>etc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6018033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Vector Field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4525963"/>
          </a:xfrm>
        </p:spPr>
        <p:txBody>
          <a:bodyPr>
            <a:normAutofit/>
          </a:bodyPr>
          <a:lstStyle/>
          <a:p>
            <a:r>
              <a:rPr lang="en-US" sz="2400" dirty="0"/>
              <a:t>A vector </a:t>
            </a:r>
            <a:r>
              <a:rPr lang="en-US" sz="2400" dirty="0" smtClean="0"/>
              <a:t>field </a:t>
            </a:r>
            <a:r>
              <a:rPr lang="en-US" sz="2400" dirty="0"/>
              <a:t>in the plane is an assignment of a vector to every point (</a:t>
            </a:r>
            <a:r>
              <a:rPr lang="en-US" sz="2400" dirty="0" err="1" smtClean="0"/>
              <a:t>x,y</a:t>
            </a:r>
            <a:r>
              <a:rPr lang="en-US" sz="2400" dirty="0"/>
              <a:t>) in the </a:t>
            </a:r>
            <a:r>
              <a:rPr lang="en-US" sz="2400" dirty="0" smtClean="0"/>
              <a:t>plane.</a:t>
            </a:r>
          </a:p>
          <a:p>
            <a:r>
              <a:rPr lang="en-US" sz="2400" dirty="0" smtClean="0"/>
              <a:t>Algebraically </a:t>
            </a:r>
            <a:r>
              <a:rPr lang="en-US" sz="2400" dirty="0"/>
              <a:t>a vector </a:t>
            </a:r>
            <a:r>
              <a:rPr lang="en-US" sz="2400" dirty="0" smtClean="0"/>
              <a:t>field </a:t>
            </a:r>
            <a:r>
              <a:rPr lang="en-US" sz="2400" dirty="0"/>
              <a:t>is a function of (</a:t>
            </a:r>
            <a:r>
              <a:rPr lang="en-US" sz="2400" dirty="0" smtClean="0"/>
              <a:t>x, </a:t>
            </a:r>
            <a:r>
              <a:rPr lang="en-US" sz="2400" dirty="0"/>
              <a:t>y) whose value is a </a:t>
            </a:r>
            <a:r>
              <a:rPr lang="en-US" sz="2400" dirty="0" smtClean="0"/>
              <a:t>vector</a:t>
            </a:r>
          </a:p>
          <a:p>
            <a:r>
              <a:rPr lang="en-US" sz="2400" dirty="0" smtClean="0"/>
              <a:t>i.e</a:t>
            </a:r>
            <a:r>
              <a:rPr lang="en-US" sz="2400" dirty="0"/>
              <a:t>. </a:t>
            </a:r>
            <a:r>
              <a:rPr lang="en-US" sz="2400" b="1" dirty="0" smtClean="0"/>
              <a:t>F(x, </a:t>
            </a:r>
            <a:r>
              <a:rPr lang="en-US" sz="2400" b="1" dirty="0"/>
              <a:t>y) </a:t>
            </a:r>
            <a:r>
              <a:rPr lang="en-US" sz="2400" dirty="0"/>
              <a:t>is </a:t>
            </a:r>
            <a:r>
              <a:rPr lang="en-US" sz="2400" dirty="0" smtClean="0"/>
              <a:t>a vector field if</a:t>
            </a:r>
          </a:p>
          <a:p>
            <a:pPr marL="0" indent="0">
              <a:buNone/>
            </a:pPr>
            <a:endParaRPr lang="en-US" sz="1800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24317693"/>
              </p:ext>
            </p:extLst>
          </p:nvPr>
        </p:nvGraphicFramePr>
        <p:xfrm>
          <a:off x="1066800" y="4019550"/>
          <a:ext cx="6845300" cy="933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70" name="Equation" r:id="rId3" imgW="1955520" imgH="266400" progId="Equation.DSMT4">
                  <p:embed/>
                </p:oleObj>
              </mc:Choice>
              <mc:Fallback>
                <p:oleObj name="Equation" r:id="rId3" imgW="1955520" imgH="2664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66800" y="4019550"/>
                        <a:ext cx="6845300" cy="9334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ctangle 4"/>
          <p:cNvSpPr/>
          <p:nvPr/>
        </p:nvSpPr>
        <p:spPr>
          <a:xfrm>
            <a:off x="2590800" y="5029200"/>
            <a:ext cx="4495800" cy="1676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dirty="0" smtClean="0"/>
              <a:t>Lets see some examples……………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5092707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0"/>
            <a:ext cx="8229600" cy="685800"/>
          </a:xfrm>
        </p:spPr>
        <p:txBody>
          <a:bodyPr>
            <a:normAutofit fontScale="90000"/>
          </a:bodyPr>
          <a:lstStyle/>
          <a:p>
            <a:pPr marL="0" indent="0"/>
            <a:r>
              <a:rPr lang="en-US" b="1" dirty="0" smtClean="0"/>
              <a:t>Vector Field</a:t>
            </a:r>
          </a:p>
        </p:txBody>
      </p:sp>
      <p:sp>
        <p:nvSpPr>
          <p:cNvPr id="35844" name="AutoShape 4" descr="Related image"/>
          <p:cNvSpPr>
            <a:spLocks noChangeAspect="1" noChangeArrowheads="1"/>
          </p:cNvSpPr>
          <p:nvPr/>
        </p:nvSpPr>
        <p:spPr bwMode="auto">
          <a:xfrm>
            <a:off x="155575" y="-2286000"/>
            <a:ext cx="6362700" cy="477202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graphicFrame>
        <p:nvGraphicFramePr>
          <p:cNvPr id="44039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29262640"/>
              </p:ext>
            </p:extLst>
          </p:nvPr>
        </p:nvGraphicFramePr>
        <p:xfrm>
          <a:off x="3336925" y="914400"/>
          <a:ext cx="2089150" cy="889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94" name="Equation" r:id="rId3" imgW="596641" imgH="253890" progId="Equation.DSMT4">
                  <p:embed/>
                </p:oleObj>
              </mc:Choice>
              <mc:Fallback>
                <p:oleObj name="Equation" r:id="rId3" imgW="596641" imgH="25389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36925" y="914400"/>
                        <a:ext cx="2089150" cy="889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" name="Rectangle 17"/>
          <p:cNvSpPr/>
          <p:nvPr/>
        </p:nvSpPr>
        <p:spPr>
          <a:xfrm>
            <a:off x="2743200" y="2514600"/>
            <a:ext cx="3657600" cy="35052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0" name="Straight Connector 19"/>
          <p:cNvCxnSpPr/>
          <p:nvPr/>
        </p:nvCxnSpPr>
        <p:spPr>
          <a:xfrm>
            <a:off x="2743200" y="3429000"/>
            <a:ext cx="3657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2775332" y="4331714"/>
            <a:ext cx="3657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2751460" y="5257800"/>
            <a:ext cx="3657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 rot="5400000">
            <a:off x="1894902" y="4267200"/>
            <a:ext cx="35052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 rot="5400000">
            <a:off x="2807589" y="4255389"/>
            <a:ext cx="35052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 rot="5400000">
            <a:off x="3721989" y="4266406"/>
            <a:ext cx="35052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Oval 28"/>
          <p:cNvSpPr/>
          <p:nvPr/>
        </p:nvSpPr>
        <p:spPr>
          <a:xfrm>
            <a:off x="4495800" y="4267200"/>
            <a:ext cx="152400" cy="152400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1" name="Straight Arrow Connector 30"/>
          <p:cNvCxnSpPr/>
          <p:nvPr/>
        </p:nvCxnSpPr>
        <p:spPr>
          <a:xfrm flipV="1">
            <a:off x="4572000" y="4343400"/>
            <a:ext cx="533400" cy="1588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/>
          <p:nvPr/>
        </p:nvCxnSpPr>
        <p:spPr>
          <a:xfrm flipV="1">
            <a:off x="5465285" y="4341812"/>
            <a:ext cx="533400" cy="1588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/>
          <p:nvPr/>
        </p:nvCxnSpPr>
        <p:spPr>
          <a:xfrm flipV="1">
            <a:off x="5486400" y="3429000"/>
            <a:ext cx="533400" cy="1588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/>
          <p:cNvCxnSpPr/>
          <p:nvPr/>
        </p:nvCxnSpPr>
        <p:spPr>
          <a:xfrm flipV="1">
            <a:off x="4572000" y="3429000"/>
            <a:ext cx="533400" cy="1588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/>
          <p:nvPr/>
        </p:nvCxnSpPr>
        <p:spPr>
          <a:xfrm flipV="1">
            <a:off x="3657600" y="3429000"/>
            <a:ext cx="533400" cy="1588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/>
          <p:cNvCxnSpPr/>
          <p:nvPr/>
        </p:nvCxnSpPr>
        <p:spPr>
          <a:xfrm flipV="1">
            <a:off x="2743200" y="3429000"/>
            <a:ext cx="533400" cy="1588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/>
          <p:cNvCxnSpPr/>
          <p:nvPr/>
        </p:nvCxnSpPr>
        <p:spPr>
          <a:xfrm flipV="1">
            <a:off x="2743200" y="4341812"/>
            <a:ext cx="533400" cy="1588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/>
          <p:cNvCxnSpPr/>
          <p:nvPr/>
        </p:nvCxnSpPr>
        <p:spPr>
          <a:xfrm flipV="1">
            <a:off x="3657600" y="4343400"/>
            <a:ext cx="533400" cy="1588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/>
          <p:cNvCxnSpPr/>
          <p:nvPr/>
        </p:nvCxnSpPr>
        <p:spPr>
          <a:xfrm flipV="1">
            <a:off x="3657600" y="5256212"/>
            <a:ext cx="533400" cy="1588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/>
          <p:cNvCxnSpPr/>
          <p:nvPr/>
        </p:nvCxnSpPr>
        <p:spPr>
          <a:xfrm flipV="1">
            <a:off x="2743200" y="5257800"/>
            <a:ext cx="533400" cy="1588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43"/>
          <p:cNvCxnSpPr/>
          <p:nvPr/>
        </p:nvCxnSpPr>
        <p:spPr>
          <a:xfrm flipV="1">
            <a:off x="4572000" y="5257800"/>
            <a:ext cx="533400" cy="1588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Arrow Connector 44"/>
          <p:cNvCxnSpPr/>
          <p:nvPr/>
        </p:nvCxnSpPr>
        <p:spPr>
          <a:xfrm flipV="1">
            <a:off x="5486400" y="5257800"/>
            <a:ext cx="533400" cy="1588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715778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29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0"/>
            <a:ext cx="8229600" cy="685800"/>
          </a:xfrm>
        </p:spPr>
        <p:txBody>
          <a:bodyPr>
            <a:normAutofit fontScale="90000"/>
          </a:bodyPr>
          <a:lstStyle/>
          <a:p>
            <a:pPr marL="0" indent="0"/>
            <a:r>
              <a:rPr lang="en-US" b="1" dirty="0" smtClean="0"/>
              <a:t>Vector Field</a:t>
            </a:r>
          </a:p>
        </p:txBody>
      </p:sp>
      <p:sp>
        <p:nvSpPr>
          <p:cNvPr id="35844" name="AutoShape 4" descr="Related image"/>
          <p:cNvSpPr>
            <a:spLocks noChangeAspect="1" noChangeArrowheads="1"/>
          </p:cNvSpPr>
          <p:nvPr/>
        </p:nvSpPr>
        <p:spPr bwMode="auto">
          <a:xfrm>
            <a:off x="155575" y="-2286000"/>
            <a:ext cx="6362700" cy="477202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00600" y="2438400"/>
            <a:ext cx="4032386" cy="40055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aphicFrame>
        <p:nvGraphicFramePr>
          <p:cNvPr id="44038" name="Object 6"/>
          <p:cNvGraphicFramePr>
            <a:graphicFrameLocks noChangeAspect="1"/>
          </p:cNvGraphicFramePr>
          <p:nvPr/>
        </p:nvGraphicFramePr>
        <p:xfrm>
          <a:off x="5257800" y="1295400"/>
          <a:ext cx="3155950" cy="933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70" name="Equation" r:id="rId4" imgW="901309" imgH="266584" progId="Equation.DSMT4">
                  <p:embed/>
                </p:oleObj>
              </mc:Choice>
              <mc:Fallback>
                <p:oleObj name="Equation" r:id="rId4" imgW="901309" imgH="266584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57800" y="1295400"/>
                        <a:ext cx="3155950" cy="9334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4039" name="Object 7"/>
          <p:cNvGraphicFramePr>
            <a:graphicFrameLocks noChangeAspect="1"/>
          </p:cNvGraphicFramePr>
          <p:nvPr/>
        </p:nvGraphicFramePr>
        <p:xfrm>
          <a:off x="609600" y="1295400"/>
          <a:ext cx="2978150" cy="933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71" name="Equation" r:id="rId6" imgW="850531" imgH="266584" progId="Equation.DSMT4">
                  <p:embed/>
                </p:oleObj>
              </mc:Choice>
              <mc:Fallback>
                <p:oleObj name="Equation" r:id="rId6" imgW="850531" imgH="266584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9600" y="1295400"/>
                        <a:ext cx="2978150" cy="9334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2" name="Picture 6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228600" y="2362200"/>
            <a:ext cx="4114800" cy="40358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Oval 7"/>
          <p:cNvSpPr/>
          <p:nvPr/>
        </p:nvSpPr>
        <p:spPr>
          <a:xfrm>
            <a:off x="7542881" y="4353498"/>
            <a:ext cx="228600" cy="152400"/>
          </a:xfrm>
          <a:prstGeom prst="ellipse">
            <a:avLst/>
          </a:prstGeom>
          <a:solidFill>
            <a:srgbClr val="FFFF00">
              <a:alpha val="15000"/>
            </a:srgbClr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7543800" y="3505200"/>
            <a:ext cx="228600" cy="152400"/>
          </a:xfrm>
          <a:prstGeom prst="ellipse">
            <a:avLst/>
          </a:prstGeom>
          <a:solidFill>
            <a:srgbClr val="FFFF00">
              <a:alpha val="15000"/>
            </a:srgbClr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6684485" y="3505200"/>
            <a:ext cx="228600" cy="152400"/>
          </a:xfrm>
          <a:prstGeom prst="ellipse">
            <a:avLst/>
          </a:prstGeom>
          <a:solidFill>
            <a:srgbClr val="FFFF00">
              <a:alpha val="15000"/>
            </a:srgbClr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5867400" y="3505200"/>
            <a:ext cx="228600" cy="152400"/>
          </a:xfrm>
          <a:prstGeom prst="ellipse">
            <a:avLst/>
          </a:prstGeom>
          <a:solidFill>
            <a:srgbClr val="FFFF00">
              <a:alpha val="15000"/>
            </a:srgbClr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5867400" y="4343400"/>
            <a:ext cx="228600" cy="152400"/>
          </a:xfrm>
          <a:prstGeom prst="ellipse">
            <a:avLst/>
          </a:prstGeom>
          <a:solidFill>
            <a:srgbClr val="FFFF00">
              <a:alpha val="15000"/>
            </a:srgbClr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5867400" y="5181600"/>
            <a:ext cx="228600" cy="152400"/>
          </a:xfrm>
          <a:prstGeom prst="ellipse">
            <a:avLst/>
          </a:prstGeom>
          <a:solidFill>
            <a:srgbClr val="FFFF00">
              <a:alpha val="15000"/>
            </a:srgbClr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/>
          <p:cNvSpPr/>
          <p:nvPr/>
        </p:nvSpPr>
        <p:spPr>
          <a:xfrm>
            <a:off x="6705600" y="5203634"/>
            <a:ext cx="228600" cy="152400"/>
          </a:xfrm>
          <a:prstGeom prst="ellipse">
            <a:avLst/>
          </a:prstGeom>
          <a:solidFill>
            <a:srgbClr val="FFFF00">
              <a:alpha val="15000"/>
            </a:srgbClr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/>
          <p:cNvSpPr/>
          <p:nvPr/>
        </p:nvSpPr>
        <p:spPr>
          <a:xfrm>
            <a:off x="7543800" y="5203634"/>
            <a:ext cx="228600" cy="152400"/>
          </a:xfrm>
          <a:prstGeom prst="ellipse">
            <a:avLst/>
          </a:prstGeom>
          <a:solidFill>
            <a:srgbClr val="FFFF00">
              <a:alpha val="15000"/>
            </a:srgbClr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74900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0" grpId="0" animBg="1"/>
      <p:bldP spid="11" grpId="0" animBg="1"/>
      <p:bldP spid="13" grpId="0" animBg="1"/>
      <p:bldP spid="14" grpId="0" animBg="1"/>
      <p:bldP spid="15" grpId="0" animBg="1"/>
      <p:bldP spid="16" grpId="0" animBg="1"/>
      <p:bldP spid="17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0"/>
            <a:ext cx="8229600" cy="685800"/>
          </a:xfrm>
        </p:spPr>
        <p:txBody>
          <a:bodyPr>
            <a:normAutofit fontScale="90000"/>
          </a:bodyPr>
          <a:lstStyle/>
          <a:p>
            <a:pPr marL="0" indent="0"/>
            <a:r>
              <a:rPr lang="en-US" b="1" dirty="0" smtClean="0"/>
              <a:t>Vector Field</a:t>
            </a:r>
          </a:p>
        </p:txBody>
      </p:sp>
      <p:sp>
        <p:nvSpPr>
          <p:cNvPr id="35844" name="AutoShape 4" descr="Related image"/>
          <p:cNvSpPr>
            <a:spLocks noChangeAspect="1" noChangeArrowheads="1"/>
          </p:cNvSpPr>
          <p:nvPr/>
        </p:nvSpPr>
        <p:spPr bwMode="auto">
          <a:xfrm>
            <a:off x="155575" y="-2286000"/>
            <a:ext cx="6362700" cy="477202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graphicFrame>
        <p:nvGraphicFramePr>
          <p:cNvPr id="44038" name="Object 6"/>
          <p:cNvGraphicFramePr>
            <a:graphicFrameLocks noChangeAspect="1"/>
          </p:cNvGraphicFramePr>
          <p:nvPr/>
        </p:nvGraphicFramePr>
        <p:xfrm>
          <a:off x="2743200" y="1295400"/>
          <a:ext cx="3467100" cy="933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42" name="Equation" r:id="rId3" imgW="990170" imgH="266584" progId="Equation.DSMT4">
                  <p:embed/>
                </p:oleObj>
              </mc:Choice>
              <mc:Fallback>
                <p:oleObj name="Equation" r:id="rId3" imgW="990170" imgH="266584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43200" y="1295400"/>
                        <a:ext cx="3467100" cy="9334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44040" name="Picture 8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362200" y="2514600"/>
            <a:ext cx="3777552" cy="3848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TextBox 5"/>
          <p:cNvSpPr txBox="1"/>
          <p:nvPr/>
        </p:nvSpPr>
        <p:spPr>
          <a:xfrm>
            <a:off x="7696200" y="2286000"/>
            <a:ext cx="6174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(4,0)</a:t>
            </a:r>
            <a:endParaRPr lang="en-US" dirty="0"/>
          </a:p>
        </p:txBody>
      </p:sp>
      <p:sp>
        <p:nvSpPr>
          <p:cNvPr id="7" name="Oval 6"/>
          <p:cNvSpPr/>
          <p:nvPr/>
        </p:nvSpPr>
        <p:spPr>
          <a:xfrm>
            <a:off x="4887817" y="4300251"/>
            <a:ext cx="228600" cy="152400"/>
          </a:xfrm>
          <a:prstGeom prst="ellipse">
            <a:avLst/>
          </a:prstGeom>
          <a:solidFill>
            <a:srgbClr val="FFFF00">
              <a:alpha val="15000"/>
            </a:srgbClr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7696200" y="2678668"/>
            <a:ext cx="6174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(4,4)</a:t>
            </a:r>
            <a:endParaRPr lang="en-US" dirty="0"/>
          </a:p>
        </p:txBody>
      </p:sp>
      <p:sp>
        <p:nvSpPr>
          <p:cNvPr id="9" name="Oval 8"/>
          <p:cNvSpPr/>
          <p:nvPr/>
        </p:nvSpPr>
        <p:spPr>
          <a:xfrm>
            <a:off x="4876800" y="3505200"/>
            <a:ext cx="228600" cy="152400"/>
          </a:xfrm>
          <a:prstGeom prst="ellipse">
            <a:avLst/>
          </a:prstGeom>
          <a:solidFill>
            <a:srgbClr val="FFFF00">
              <a:alpha val="15000"/>
            </a:srgbClr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7696200" y="3059668"/>
            <a:ext cx="6174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(0,4)</a:t>
            </a:r>
            <a:endParaRPr lang="en-US" dirty="0"/>
          </a:p>
        </p:txBody>
      </p:sp>
      <p:sp>
        <p:nvSpPr>
          <p:cNvPr id="11" name="Oval 10"/>
          <p:cNvSpPr/>
          <p:nvPr/>
        </p:nvSpPr>
        <p:spPr>
          <a:xfrm>
            <a:off x="4114800" y="3540089"/>
            <a:ext cx="228600" cy="152400"/>
          </a:xfrm>
          <a:prstGeom prst="ellipse">
            <a:avLst/>
          </a:prstGeom>
          <a:solidFill>
            <a:srgbClr val="FFFF00">
              <a:alpha val="15000"/>
            </a:srgbClr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08280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 animBg="1"/>
      <p:bldP spid="8" grpId="0"/>
      <p:bldP spid="9" grpId="0" animBg="1"/>
      <p:bldP spid="10" grpId="0"/>
      <p:bldP spid="11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l="25402" t="15625" r="27746" b="37500"/>
          <a:stretch/>
        </p:blipFill>
        <p:spPr>
          <a:xfrm>
            <a:off x="1600200" y="0"/>
            <a:ext cx="6096000" cy="342900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228600" y="3456709"/>
            <a:ext cx="868680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en-US" b="1" dirty="0"/>
              <a:t>Text Books and References for this chapter</a:t>
            </a:r>
            <a:r>
              <a:rPr lang="en-US" b="1" dirty="0" smtClean="0"/>
              <a:t>:</a:t>
            </a:r>
          </a:p>
          <a:p>
            <a:pPr fontAlgn="base"/>
            <a:r>
              <a:rPr lang="en-US" b="1" dirty="0"/>
              <a:t/>
            </a:r>
            <a:br>
              <a:rPr lang="en-US" b="1" dirty="0"/>
            </a:br>
            <a:r>
              <a:rPr lang="en-US" b="1" dirty="0"/>
              <a:t>P. C. </a:t>
            </a:r>
            <a:r>
              <a:rPr lang="en-US" b="1" dirty="0" err="1"/>
              <a:t>Deshmukh</a:t>
            </a:r>
            <a:r>
              <a:rPr lang="en-US" b="1" dirty="0"/>
              <a:t>, Foundations of Classical Mechanics, Cambridge University Press,  2019</a:t>
            </a:r>
            <a:br>
              <a:rPr lang="en-US" b="1" dirty="0"/>
            </a:br>
            <a:r>
              <a:rPr lang="en-US" b="1" dirty="0"/>
              <a:t>Mathematical Methods for Physicists 7ED by George </a:t>
            </a:r>
            <a:r>
              <a:rPr lang="en-US" b="1" dirty="0" err="1"/>
              <a:t>Arfken</a:t>
            </a:r>
            <a:r>
              <a:rPr lang="en-US" b="1" dirty="0"/>
              <a:t/>
            </a:r>
            <a:br>
              <a:rPr lang="en-US" b="1" dirty="0"/>
            </a:br>
            <a:r>
              <a:rPr lang="en-US" b="1" dirty="0">
                <a:hlinkClick r:id="rId3"/>
              </a:rPr>
              <a:t>Introduction to electrodynamics / David J. Griffiths</a:t>
            </a:r>
            <a:endParaRPr lang="en-US" b="1" i="0" dirty="0">
              <a:effectLst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667000" y="5715000"/>
            <a:ext cx="13548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7542957634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8504138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04800"/>
            <a:ext cx="8229600" cy="4525963"/>
          </a:xfrm>
        </p:spPr>
        <p:txBody>
          <a:bodyPr/>
          <a:lstStyle/>
          <a:p>
            <a:pPr marL="0" indent="0" algn="ctr">
              <a:buNone/>
            </a:pPr>
            <a:r>
              <a:rPr lang="en-US" b="1" dirty="0" smtClean="0"/>
              <a:t>Chapter-2</a:t>
            </a:r>
            <a:r>
              <a:rPr lang="en-US" b="1" dirty="0"/>
              <a:t>: </a:t>
            </a:r>
            <a:r>
              <a:rPr lang="en-US" b="1" dirty="0" smtClean="0"/>
              <a:t>Introduction to Vector Operators </a:t>
            </a:r>
          </a:p>
          <a:p>
            <a:pPr marL="0" indent="0" algn="ctr">
              <a:buNone/>
            </a:pPr>
            <a:r>
              <a:rPr lang="en-US" dirty="0" smtClean="0"/>
              <a:t>Gradient, Divergence and Curl </a:t>
            </a: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21506" name="Picture 2" descr="https://i.ytimg.com/vi/-hTVNidxg2s/maxresdefault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57308" y="1524000"/>
            <a:ext cx="6229384" cy="3505200"/>
          </a:xfrm>
          <a:prstGeom prst="rect">
            <a:avLst/>
          </a:prstGeom>
          <a:noFill/>
        </p:spPr>
      </p:pic>
      <p:sp>
        <p:nvSpPr>
          <p:cNvPr id="4" name="Rectangle 3"/>
          <p:cNvSpPr/>
          <p:nvPr/>
        </p:nvSpPr>
        <p:spPr>
          <a:xfrm>
            <a:off x="609600" y="5334000"/>
            <a:ext cx="868680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en-US" b="1" dirty="0"/>
              <a:t>Text Books and References for this chapter</a:t>
            </a:r>
            <a:r>
              <a:rPr lang="en-US" b="1" dirty="0" smtClean="0"/>
              <a:t>:</a:t>
            </a:r>
          </a:p>
          <a:p>
            <a:pPr fontAlgn="base"/>
            <a:r>
              <a:rPr lang="en-US" b="1" dirty="0"/>
              <a:t/>
            </a:r>
            <a:br>
              <a:rPr lang="en-US" b="1" dirty="0"/>
            </a:br>
            <a:r>
              <a:rPr lang="en-US" b="1" dirty="0"/>
              <a:t>P. C. </a:t>
            </a:r>
            <a:r>
              <a:rPr lang="en-US" b="1" dirty="0" err="1"/>
              <a:t>Deshmukh</a:t>
            </a:r>
            <a:r>
              <a:rPr lang="en-US" b="1" dirty="0"/>
              <a:t>, Foundations of Classical Mechanics, Cambridge University Press,  2019</a:t>
            </a:r>
            <a:br>
              <a:rPr lang="en-US" b="1" dirty="0"/>
            </a:br>
            <a:r>
              <a:rPr lang="en-US" b="1" dirty="0"/>
              <a:t>Mathematical Methods for Physicists 7ED by George </a:t>
            </a:r>
            <a:r>
              <a:rPr lang="en-US" b="1" dirty="0" err="1"/>
              <a:t>Arfken</a:t>
            </a:r>
            <a:r>
              <a:rPr lang="en-US" b="1" dirty="0"/>
              <a:t/>
            </a:r>
            <a:br>
              <a:rPr lang="en-US" b="1" dirty="0"/>
            </a:br>
            <a:r>
              <a:rPr lang="en-US" b="1" dirty="0">
                <a:hlinkClick r:id="rId3"/>
              </a:rPr>
              <a:t>Introduction to electrodynamics / David J. Griffiths</a:t>
            </a:r>
            <a:endParaRPr lang="en-US" b="1" i="0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4110667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Solved Maxwell&amp;#39;s Equations in a Medium Equations Integral | Chegg.com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49" y="375805"/>
            <a:ext cx="3880556" cy="2514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24400" y="166255"/>
            <a:ext cx="3252787" cy="29337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1978" y="3429000"/>
            <a:ext cx="3581400" cy="284513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19600" y="3429000"/>
            <a:ext cx="4245495" cy="22098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759111" y="6403126"/>
            <a:ext cx="638488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/>
              <a:t>Many </a:t>
            </a:r>
            <a:r>
              <a:rPr lang="en-US" sz="2000" b="1" dirty="0" err="1" smtClean="0"/>
              <a:t>many</a:t>
            </a:r>
            <a:r>
              <a:rPr lang="en-US" sz="2000" b="1" dirty="0" smtClean="0"/>
              <a:t> more to learn in Science and Engineering ………</a:t>
            </a:r>
            <a:endParaRPr lang="en-IN" sz="2000" b="1" dirty="0"/>
          </a:p>
        </p:txBody>
      </p:sp>
    </p:spTree>
    <p:extLst>
      <p:ext uri="{BB962C8B-B14F-4D97-AF65-F5344CB8AC3E}">
        <p14:creationId xmlns:p14="http://schemas.microsoft.com/office/powerpoint/2010/main" val="14109568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52400"/>
            <a:ext cx="8229600" cy="1143000"/>
          </a:xfrm>
        </p:spPr>
        <p:txBody>
          <a:bodyPr>
            <a:normAutofit/>
          </a:bodyPr>
          <a:lstStyle/>
          <a:p>
            <a:pPr marL="0" indent="0"/>
            <a:r>
              <a:rPr lang="en-US" b="1" dirty="0" smtClean="0"/>
              <a:t>Ordinary Derivatives</a:t>
            </a:r>
          </a:p>
        </p:txBody>
      </p:sp>
      <p:pic>
        <p:nvPicPr>
          <p:cNvPr id="20482" name="Picture 2" descr="Image result for A person climbing up or downhill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4800" y="1143000"/>
            <a:ext cx="8477250" cy="4772025"/>
          </a:xfrm>
          <a:prstGeom prst="rect">
            <a:avLst/>
          </a:prstGeom>
          <a:noFill/>
        </p:spPr>
      </p:pic>
      <p:cxnSp>
        <p:nvCxnSpPr>
          <p:cNvPr id="9" name="Straight Arrow Connector 8"/>
          <p:cNvCxnSpPr/>
          <p:nvPr/>
        </p:nvCxnSpPr>
        <p:spPr>
          <a:xfrm rot="10800000" flipV="1">
            <a:off x="7315200" y="3276600"/>
            <a:ext cx="990600" cy="838200"/>
          </a:xfrm>
          <a:prstGeom prst="straightConnector1">
            <a:avLst/>
          </a:prstGeom>
          <a:ln w="76200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 rot="5400000" flipH="1" flipV="1">
            <a:off x="6346634" y="3429000"/>
            <a:ext cx="4876800" cy="1588"/>
          </a:xfrm>
          <a:prstGeom prst="straightConnector1">
            <a:avLst/>
          </a:prstGeom>
          <a:ln w="762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rot="10800000" flipV="1">
            <a:off x="1" y="5899406"/>
            <a:ext cx="8815453" cy="44193"/>
          </a:xfrm>
          <a:prstGeom prst="straightConnector1">
            <a:avLst/>
          </a:prstGeom>
          <a:ln w="762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8686800" y="685800"/>
            <a:ext cx="2952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Z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5183" y="6031468"/>
            <a:ext cx="3113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X</a:t>
            </a:r>
            <a:endParaRPr lang="en-US" b="1" dirty="0">
              <a:solidFill>
                <a:srgbClr val="FF0000"/>
              </a:solidFill>
            </a:endParaRPr>
          </a:p>
        </p:txBody>
      </p:sp>
      <p:graphicFrame>
        <p:nvGraphicFramePr>
          <p:cNvPr id="18" name="Object 17"/>
          <p:cNvGraphicFramePr>
            <a:graphicFrameLocks noChangeAspect="1"/>
          </p:cNvGraphicFramePr>
          <p:nvPr/>
        </p:nvGraphicFramePr>
        <p:xfrm>
          <a:off x="7010400" y="4191000"/>
          <a:ext cx="1219200" cy="138176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78" name="Equation" r:id="rId4" imgW="380835" imgH="431613" progId="Equation.DSMT4">
                  <p:embed/>
                </p:oleObj>
              </mc:Choice>
              <mc:Fallback>
                <p:oleObj name="Equation" r:id="rId4" imgW="380835" imgH="431613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10400" y="4191000"/>
                        <a:ext cx="1219200" cy="1381760"/>
                      </a:xfrm>
                      <a:prstGeom prst="rect">
                        <a:avLst/>
                      </a:prstGeom>
                      <a:solidFill>
                        <a:srgbClr val="800080"/>
                      </a:solidFill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8172086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>
            <a:normAutofit/>
          </a:bodyPr>
          <a:lstStyle/>
          <a:p>
            <a:pPr marL="0" indent="0"/>
            <a:r>
              <a:rPr lang="en-US" b="1" dirty="0" smtClean="0"/>
              <a:t>Ordinary Derivatives</a:t>
            </a:r>
          </a:p>
        </p:txBody>
      </p:sp>
      <p:cxnSp>
        <p:nvCxnSpPr>
          <p:cNvPr id="7" name="Straight Arrow Connector 6"/>
          <p:cNvCxnSpPr/>
          <p:nvPr/>
        </p:nvCxnSpPr>
        <p:spPr>
          <a:xfrm rot="16200000" flipV="1">
            <a:off x="1482836" y="3047604"/>
            <a:ext cx="1372394" cy="1588"/>
          </a:xfrm>
          <a:prstGeom prst="straightConnector1">
            <a:avLst/>
          </a:prstGeom>
          <a:ln w="762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 flipV="1">
            <a:off x="2135188" y="3722784"/>
            <a:ext cx="1674812" cy="794"/>
          </a:xfrm>
          <a:prstGeom prst="straightConnector1">
            <a:avLst/>
          </a:prstGeom>
          <a:ln w="762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Freeform 14"/>
          <p:cNvSpPr/>
          <p:nvPr/>
        </p:nvSpPr>
        <p:spPr>
          <a:xfrm>
            <a:off x="2344509" y="3170105"/>
            <a:ext cx="1288973" cy="145055"/>
          </a:xfrm>
          <a:custGeom>
            <a:avLst/>
            <a:gdLst>
              <a:gd name="connsiteX0" fmla="*/ 0 w 1288973"/>
              <a:gd name="connsiteY0" fmla="*/ 145055 h 145055"/>
              <a:gd name="connsiteX1" fmla="*/ 143219 w 1288973"/>
              <a:gd name="connsiteY1" fmla="*/ 78954 h 145055"/>
              <a:gd name="connsiteX2" fmla="*/ 539826 w 1288973"/>
              <a:gd name="connsiteY2" fmla="*/ 1836 h 145055"/>
              <a:gd name="connsiteX3" fmla="*/ 1101687 w 1288973"/>
              <a:gd name="connsiteY3" fmla="*/ 89971 h 145055"/>
              <a:gd name="connsiteX4" fmla="*/ 1288973 w 1288973"/>
              <a:gd name="connsiteY4" fmla="*/ 89971 h 1450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88973" h="145055">
                <a:moveTo>
                  <a:pt x="0" y="145055"/>
                </a:moveTo>
                <a:cubicBezTo>
                  <a:pt x="26624" y="123939"/>
                  <a:pt x="53248" y="102824"/>
                  <a:pt x="143219" y="78954"/>
                </a:cubicBezTo>
                <a:cubicBezTo>
                  <a:pt x="233190" y="55084"/>
                  <a:pt x="380081" y="0"/>
                  <a:pt x="539826" y="1836"/>
                </a:cubicBezTo>
                <a:cubicBezTo>
                  <a:pt x="699571" y="3672"/>
                  <a:pt x="976829" y="75282"/>
                  <a:pt x="1101687" y="89971"/>
                </a:cubicBezTo>
                <a:cubicBezTo>
                  <a:pt x="1226545" y="104660"/>
                  <a:pt x="1257759" y="97315"/>
                  <a:pt x="1288973" y="89971"/>
                </a:cubicBezTo>
              </a:path>
            </a:pathLst>
          </a:custGeom>
          <a:ln w="7620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1665133" y="2971801"/>
            <a:ext cx="4956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f(x)</a:t>
            </a:r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2722387" y="3733801"/>
            <a:ext cx="2840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x</a:t>
            </a:r>
            <a:endParaRPr lang="en-US" dirty="0"/>
          </a:p>
        </p:txBody>
      </p:sp>
      <p:cxnSp>
        <p:nvCxnSpPr>
          <p:cNvPr id="18" name="Straight Arrow Connector 17"/>
          <p:cNvCxnSpPr/>
          <p:nvPr/>
        </p:nvCxnSpPr>
        <p:spPr>
          <a:xfrm rot="16200000" flipV="1">
            <a:off x="5902436" y="3024650"/>
            <a:ext cx="1372394" cy="1588"/>
          </a:xfrm>
          <a:prstGeom prst="straightConnector1">
            <a:avLst/>
          </a:prstGeom>
          <a:ln w="762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 flipV="1">
            <a:off x="6554788" y="3699830"/>
            <a:ext cx="1674812" cy="794"/>
          </a:xfrm>
          <a:prstGeom prst="straightConnector1">
            <a:avLst/>
          </a:prstGeom>
          <a:ln w="762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6084733" y="2948847"/>
            <a:ext cx="4956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f(x)</a:t>
            </a:r>
            <a:endParaRPr lang="en-US" dirty="0"/>
          </a:p>
        </p:txBody>
      </p:sp>
      <p:sp>
        <p:nvSpPr>
          <p:cNvPr id="22" name="TextBox 21"/>
          <p:cNvSpPr txBox="1"/>
          <p:nvPr/>
        </p:nvSpPr>
        <p:spPr>
          <a:xfrm>
            <a:off x="7141987" y="3710847"/>
            <a:ext cx="2840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x</a:t>
            </a:r>
            <a:endParaRPr lang="en-US" dirty="0"/>
          </a:p>
        </p:txBody>
      </p:sp>
      <p:sp>
        <p:nvSpPr>
          <p:cNvPr id="23" name="Freeform 22"/>
          <p:cNvSpPr/>
          <p:nvPr/>
        </p:nvSpPr>
        <p:spPr>
          <a:xfrm>
            <a:off x="6762520" y="2514600"/>
            <a:ext cx="933680" cy="990600"/>
          </a:xfrm>
          <a:custGeom>
            <a:avLst/>
            <a:gdLst>
              <a:gd name="connsiteX0" fmla="*/ 0 w 550844"/>
              <a:gd name="connsiteY0" fmla="*/ 1101687 h 1101687"/>
              <a:gd name="connsiteX1" fmla="*/ 242372 w 550844"/>
              <a:gd name="connsiteY1" fmla="*/ 991518 h 1101687"/>
              <a:gd name="connsiteX2" fmla="*/ 374574 w 550844"/>
              <a:gd name="connsiteY2" fmla="*/ 760164 h 1101687"/>
              <a:gd name="connsiteX3" fmla="*/ 451692 w 550844"/>
              <a:gd name="connsiteY3" fmla="*/ 605928 h 1101687"/>
              <a:gd name="connsiteX4" fmla="*/ 517793 w 550844"/>
              <a:gd name="connsiteY4" fmla="*/ 308472 h 1101687"/>
              <a:gd name="connsiteX5" fmla="*/ 550844 w 550844"/>
              <a:gd name="connsiteY5" fmla="*/ 0 h 11016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50844" h="1101687">
                <a:moveTo>
                  <a:pt x="0" y="1101687"/>
                </a:moveTo>
                <a:cubicBezTo>
                  <a:pt x="89971" y="1075063"/>
                  <a:pt x="179943" y="1048439"/>
                  <a:pt x="242372" y="991518"/>
                </a:cubicBezTo>
                <a:cubicBezTo>
                  <a:pt x="304801" y="934598"/>
                  <a:pt x="339687" y="824429"/>
                  <a:pt x="374574" y="760164"/>
                </a:cubicBezTo>
                <a:cubicBezTo>
                  <a:pt x="409461" y="695899"/>
                  <a:pt x="427822" y="681210"/>
                  <a:pt x="451692" y="605928"/>
                </a:cubicBezTo>
                <a:cubicBezTo>
                  <a:pt x="475562" y="530646"/>
                  <a:pt x="501268" y="409460"/>
                  <a:pt x="517793" y="308472"/>
                </a:cubicBezTo>
                <a:cubicBezTo>
                  <a:pt x="534318" y="207484"/>
                  <a:pt x="542581" y="103742"/>
                  <a:pt x="550844" y="0"/>
                </a:cubicBezTo>
              </a:path>
            </a:pathLst>
          </a:custGeom>
          <a:ln w="7620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34817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5014873"/>
              </p:ext>
            </p:extLst>
          </p:nvPr>
        </p:nvGraphicFramePr>
        <p:xfrm>
          <a:off x="20637" y="4648200"/>
          <a:ext cx="3332163" cy="1381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06" name="Equation" r:id="rId3" imgW="1041120" imgH="431640" progId="Equation.DSMT4">
                  <p:embed/>
                </p:oleObj>
              </mc:Choice>
              <mc:Fallback>
                <p:oleObj name="Equation" r:id="rId3" imgW="1041120" imgH="4316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637" y="4648200"/>
                        <a:ext cx="3332163" cy="1381125"/>
                      </a:xfrm>
                      <a:prstGeom prst="rect">
                        <a:avLst/>
                      </a:prstGeom>
                      <a:solidFill>
                        <a:srgbClr val="800080"/>
                      </a:soli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84592745"/>
              </p:ext>
            </p:extLst>
          </p:nvPr>
        </p:nvGraphicFramePr>
        <p:xfrm>
          <a:off x="4724400" y="5181600"/>
          <a:ext cx="4254500" cy="1384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07" name="Equation" r:id="rId5" imgW="1206360" imgH="393480" progId="Equation.DSMT4">
                  <p:embed/>
                </p:oleObj>
              </mc:Choice>
              <mc:Fallback>
                <p:oleObj name="Equation" r:id="rId5" imgW="1206360" imgH="393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24400" y="5181600"/>
                        <a:ext cx="4254500" cy="1384300"/>
                      </a:xfrm>
                      <a:prstGeom prst="rect">
                        <a:avLst/>
                      </a:prstGeom>
                      <a:solidFill>
                        <a:srgbClr val="3366FF"/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3352800" y="4743271"/>
            <a:ext cx="1391728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/>
              <a:t>RECOLLECT</a:t>
            </a:r>
          </a:p>
          <a:p>
            <a:r>
              <a:rPr lang="en-US" sz="2000" b="1" dirty="0" smtClean="0"/>
              <a:t>(By Taylor</a:t>
            </a:r>
          </a:p>
          <a:p>
            <a:r>
              <a:rPr lang="en-US" sz="2000" b="1" dirty="0" smtClean="0"/>
              <a:t>Series) for</a:t>
            </a:r>
          </a:p>
          <a:p>
            <a:r>
              <a:rPr lang="en-US" sz="2000" b="1" dirty="0" smtClean="0"/>
              <a:t>Plane polar</a:t>
            </a:r>
            <a:endParaRPr lang="en-US" sz="2000" b="1" dirty="0"/>
          </a:p>
        </p:txBody>
      </p:sp>
      <p:grpSp>
        <p:nvGrpSpPr>
          <p:cNvPr id="4" name="Group 3"/>
          <p:cNvGrpSpPr/>
          <p:nvPr/>
        </p:nvGrpSpPr>
        <p:grpSpPr>
          <a:xfrm>
            <a:off x="5334000" y="3810000"/>
            <a:ext cx="2652996" cy="1216243"/>
            <a:chOff x="381000" y="-2741482"/>
            <a:chExt cx="2652996" cy="1220804"/>
          </a:xfrm>
        </p:grpSpPr>
        <p:graphicFrame>
          <p:nvGraphicFramePr>
            <p:cNvPr id="20" name="Object 2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391148684"/>
                </p:ext>
              </p:extLst>
            </p:nvPr>
          </p:nvGraphicFramePr>
          <p:xfrm>
            <a:off x="381000" y="-2130277"/>
            <a:ext cx="2652996" cy="609599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208" name="Equation" r:id="rId7" imgW="990600" imgH="228600" progId="Equation.DSMT4">
                    <p:embed/>
                  </p:oleObj>
                </mc:Choice>
                <mc:Fallback>
                  <p:oleObj name="Equation" r:id="rId7" imgW="990600" imgH="22860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81000" y="-2130277"/>
                          <a:ext cx="2652996" cy="609599"/>
                        </a:xfrm>
                        <a:prstGeom prst="rect">
                          <a:avLst/>
                        </a:prstGeom>
                        <a:solidFill>
                          <a:srgbClr val="3366FF">
                            <a:alpha val="16862"/>
                          </a:srgbClr>
                        </a:solidFill>
                        <a:ln>
                          <a:noFill/>
                        </a:ln>
                        <a:effectLst/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24" name="TextBox 23"/>
            <p:cNvSpPr txBox="1"/>
            <p:nvPr/>
          </p:nvSpPr>
          <p:spPr>
            <a:xfrm>
              <a:off x="2438400" y="-2741482"/>
              <a:ext cx="505267" cy="923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b="1" dirty="0" smtClean="0">
                  <a:solidFill>
                    <a:srgbClr val="FF0000"/>
                  </a:solidFill>
                </a:rPr>
                <a:t>?</a:t>
              </a:r>
              <a:endParaRPr lang="en-US" sz="5400" b="1" dirty="0">
                <a:solidFill>
                  <a:srgbClr val="FF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0461761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/>
      <p:bldP spid="17" grpId="0"/>
      <p:bldP spid="21" grpId="0"/>
      <p:bldP spid="22" grpId="0"/>
      <p:bldP spid="23" grpId="0" animBg="1"/>
      <p:bldP spid="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685800"/>
          </a:xfrm>
        </p:spPr>
        <p:txBody>
          <a:bodyPr>
            <a:normAutofit fontScale="90000"/>
          </a:bodyPr>
          <a:lstStyle/>
          <a:p>
            <a:pPr marL="0" indent="0"/>
            <a:r>
              <a:rPr lang="en-US" b="1" dirty="0" smtClean="0"/>
              <a:t>Derivative of a function in 3D</a:t>
            </a:r>
          </a:p>
        </p:txBody>
      </p:sp>
      <p:sp>
        <p:nvSpPr>
          <p:cNvPr id="35844" name="AutoShape 4" descr="Related image"/>
          <p:cNvSpPr>
            <a:spLocks noChangeAspect="1" noChangeArrowheads="1"/>
          </p:cNvSpPr>
          <p:nvPr/>
        </p:nvSpPr>
        <p:spPr bwMode="auto">
          <a:xfrm>
            <a:off x="155575" y="-2286000"/>
            <a:ext cx="6362700" cy="477202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35847" name="Picture 7" descr="E:\BTech\PH103\plt3d_surf2.png"/>
          <p:cNvPicPr>
            <a:picLocks noChangeAspect="1" noChangeArrowheads="1"/>
          </p:cNvPicPr>
          <p:nvPr/>
        </p:nvPicPr>
        <p:blipFill>
          <a:blip r:embed="rId2"/>
          <a:srcRect t="6660"/>
          <a:stretch>
            <a:fillRect/>
          </a:stretch>
        </p:blipFill>
        <p:spPr bwMode="auto">
          <a:xfrm>
            <a:off x="838200" y="990600"/>
            <a:ext cx="7319963" cy="5126959"/>
          </a:xfrm>
          <a:prstGeom prst="rect">
            <a:avLst/>
          </a:prstGeom>
          <a:noFill/>
        </p:spPr>
      </p:pic>
      <p:sp>
        <p:nvSpPr>
          <p:cNvPr id="20" name="Oval 19"/>
          <p:cNvSpPr/>
          <p:nvPr/>
        </p:nvSpPr>
        <p:spPr>
          <a:xfrm>
            <a:off x="3657600" y="3520409"/>
            <a:ext cx="152400" cy="1524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5" name="Straight Arrow Connector 24"/>
          <p:cNvCxnSpPr/>
          <p:nvPr/>
        </p:nvCxnSpPr>
        <p:spPr>
          <a:xfrm rot="5400000">
            <a:off x="3050163" y="3757186"/>
            <a:ext cx="692909" cy="479518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/>
          <p:nvPr/>
        </p:nvCxnSpPr>
        <p:spPr>
          <a:xfrm rot="16200000" flipV="1">
            <a:off x="3133473" y="2966157"/>
            <a:ext cx="631518" cy="526692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Rectangle 28"/>
          <p:cNvSpPr/>
          <p:nvPr/>
        </p:nvSpPr>
        <p:spPr>
          <a:xfrm>
            <a:off x="2133600" y="5867400"/>
            <a:ext cx="5376472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b="1" dirty="0" smtClean="0">
                <a:solidFill>
                  <a:srgbClr val="FF0000"/>
                </a:solidFill>
              </a:rPr>
              <a:t>Derivative is directional!</a:t>
            </a:r>
            <a:endParaRPr lang="en-US" sz="4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0283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/>
          <a:lstStyle/>
          <a:p>
            <a:r>
              <a:rPr lang="en-US" dirty="0" smtClean="0"/>
              <a:t>Scalar Field Function </a:t>
            </a:r>
            <a:endParaRPr lang="en-US" dirty="0"/>
          </a:p>
        </p:txBody>
      </p:sp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3"/>
          <a:srcRect l="20400" t="24533" r="43800" b="24533"/>
          <a:stretch>
            <a:fillRect/>
          </a:stretch>
        </p:blipFill>
        <p:spPr bwMode="auto">
          <a:xfrm>
            <a:off x="3124200" y="1295400"/>
            <a:ext cx="5455920" cy="43662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0" y="1313727"/>
            <a:ext cx="2985113" cy="16312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/>
              <a:t>A</a:t>
            </a:r>
            <a:r>
              <a:rPr lang="en-US" sz="2000" b="1" dirty="0" smtClean="0"/>
              <a:t> </a:t>
            </a:r>
            <a:r>
              <a:rPr lang="en-US" sz="2000" b="1" dirty="0"/>
              <a:t>function of </a:t>
            </a:r>
            <a:r>
              <a:rPr lang="en-US" sz="2000" b="1" dirty="0" smtClean="0"/>
              <a:t>space whose</a:t>
            </a:r>
          </a:p>
          <a:p>
            <a:r>
              <a:rPr lang="en-US" sz="2000" b="1" dirty="0" smtClean="0"/>
              <a:t> </a:t>
            </a:r>
            <a:r>
              <a:rPr lang="en-US" sz="2000" b="1" dirty="0"/>
              <a:t>value at each point is a </a:t>
            </a:r>
            <a:endParaRPr lang="en-US" sz="2000" b="1" dirty="0" smtClean="0"/>
          </a:p>
          <a:p>
            <a:r>
              <a:rPr lang="en-US" sz="2000" b="1" dirty="0" smtClean="0"/>
              <a:t>scalar quantity</a:t>
            </a:r>
          </a:p>
          <a:p>
            <a:endParaRPr lang="en-US" sz="2000" b="1" dirty="0"/>
          </a:p>
          <a:p>
            <a:r>
              <a:rPr lang="en-US" sz="2000" b="1" dirty="0" smtClean="0"/>
              <a:t>Example: Temperature</a:t>
            </a:r>
            <a:endParaRPr lang="en-US" sz="2000" b="1" dirty="0"/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12783022"/>
              </p:ext>
            </p:extLst>
          </p:nvPr>
        </p:nvGraphicFramePr>
        <p:xfrm>
          <a:off x="304800" y="3962400"/>
          <a:ext cx="2184400" cy="742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26" name="Equation" r:id="rId4" imgW="596641" imgH="203112" progId="Equation.DSMT4">
                  <p:embed/>
                </p:oleObj>
              </mc:Choice>
              <mc:Fallback>
                <p:oleObj name="Equation" r:id="rId4" imgW="596641" imgH="203112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4800" y="3962400"/>
                        <a:ext cx="2184400" cy="742950"/>
                      </a:xfrm>
                      <a:prstGeom prst="rect">
                        <a:avLst/>
                      </a:prstGeom>
                      <a:solidFill>
                        <a:srgbClr val="800080"/>
                      </a:solidFill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0058351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685800"/>
          </a:xfrm>
        </p:spPr>
        <p:txBody>
          <a:bodyPr>
            <a:normAutofit fontScale="90000"/>
          </a:bodyPr>
          <a:lstStyle/>
          <a:p>
            <a:pPr marL="0" indent="0"/>
            <a:r>
              <a:rPr lang="en-US" b="1" dirty="0" smtClean="0"/>
              <a:t>Gradient of a scalar function</a:t>
            </a:r>
          </a:p>
        </p:txBody>
      </p:sp>
      <p:sp>
        <p:nvSpPr>
          <p:cNvPr id="35844" name="AutoShape 4" descr="Related image"/>
          <p:cNvSpPr>
            <a:spLocks noChangeAspect="1" noChangeArrowheads="1"/>
          </p:cNvSpPr>
          <p:nvPr/>
        </p:nvSpPr>
        <p:spPr bwMode="auto">
          <a:xfrm>
            <a:off x="155575" y="-2286000"/>
            <a:ext cx="6362700" cy="477202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graphicFrame>
        <p:nvGraphicFramePr>
          <p:cNvPr id="36866" name="Object 2"/>
          <p:cNvGraphicFramePr>
            <a:graphicFrameLocks noChangeAspect="1"/>
          </p:cNvGraphicFramePr>
          <p:nvPr/>
        </p:nvGraphicFramePr>
        <p:xfrm>
          <a:off x="457200" y="1447800"/>
          <a:ext cx="2184400" cy="74266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54" name="Equation" r:id="rId3" imgW="596641" imgH="203112" progId="Equation.DSMT4">
                  <p:embed/>
                </p:oleObj>
              </mc:Choice>
              <mc:Fallback>
                <p:oleObj name="Equation" r:id="rId3" imgW="596641" imgH="203112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" y="1447800"/>
                        <a:ext cx="2184400" cy="742660"/>
                      </a:xfrm>
                      <a:prstGeom prst="rect">
                        <a:avLst/>
                      </a:prstGeom>
                      <a:solidFill>
                        <a:srgbClr val="800080"/>
                      </a:solidFill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6869" name="Picture 5"/>
          <p:cNvPicPr>
            <a:picLocks noChangeAspect="1" noChangeArrowheads="1"/>
          </p:cNvPicPr>
          <p:nvPr/>
        </p:nvPicPr>
        <p:blipFill>
          <a:blip r:embed="rId5"/>
          <a:srcRect l="20400" t="24533" r="43800" b="24533"/>
          <a:stretch>
            <a:fillRect/>
          </a:stretch>
        </p:blipFill>
        <p:spPr bwMode="auto">
          <a:xfrm>
            <a:off x="3124200" y="1295400"/>
            <a:ext cx="5455920" cy="43662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aphicFrame>
        <p:nvGraphicFramePr>
          <p:cNvPr id="36870" name="Object 6"/>
          <p:cNvGraphicFramePr>
            <a:graphicFrameLocks noChangeAspect="1"/>
          </p:cNvGraphicFramePr>
          <p:nvPr/>
        </p:nvGraphicFramePr>
        <p:xfrm>
          <a:off x="304800" y="3810000"/>
          <a:ext cx="2601912" cy="14398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55" name="Equation" r:id="rId6" imgW="710891" imgH="393529" progId="Equation.DSMT4">
                  <p:embed/>
                </p:oleObj>
              </mc:Choice>
              <mc:Fallback>
                <p:oleObj name="Equation" r:id="rId6" imgW="710891" imgH="393529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4800" y="3810000"/>
                        <a:ext cx="2601912" cy="1439862"/>
                      </a:xfrm>
                      <a:prstGeom prst="rect">
                        <a:avLst/>
                      </a:prstGeom>
                      <a:solidFill>
                        <a:srgbClr val="800080"/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TextBox 12"/>
          <p:cNvSpPr txBox="1"/>
          <p:nvPr/>
        </p:nvSpPr>
        <p:spPr>
          <a:xfrm>
            <a:off x="152400" y="5486400"/>
            <a:ext cx="2992871" cy="584775"/>
          </a:xfrm>
          <a:prstGeom prst="rect">
            <a:avLst/>
          </a:prstGeom>
          <a:solidFill>
            <a:schemeClr val="accent3">
              <a:alpha val="39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</a:rPr>
              <a:t>Partial derivative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038600" y="6172200"/>
            <a:ext cx="10483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Example </a:t>
            </a:r>
            <a:endParaRPr lang="en-US" b="1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33823168"/>
              </p:ext>
            </p:extLst>
          </p:nvPr>
        </p:nvGraphicFramePr>
        <p:xfrm>
          <a:off x="5091113" y="5524018"/>
          <a:ext cx="1157287" cy="15128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56" name="Equation" r:id="rId8" imgW="495000" imgH="647640" progId="Equation.DSMT4">
                  <p:embed/>
                </p:oleObj>
              </mc:Choice>
              <mc:Fallback>
                <p:oleObj name="Equation" r:id="rId8" imgW="495000" imgH="6476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91113" y="5524018"/>
                        <a:ext cx="1157287" cy="1512887"/>
                      </a:xfrm>
                      <a:prstGeom prst="rect">
                        <a:avLst/>
                      </a:prstGeom>
                      <a:solidFill>
                        <a:srgbClr val="FF9900">
                          <a:alpha val="41176"/>
                        </a:srgbClr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6324600" y="6172200"/>
            <a:ext cx="18247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i</a:t>
            </a:r>
            <a:r>
              <a:rPr lang="en-US" b="1" dirty="0" smtClean="0"/>
              <a:t>n spherical polar</a:t>
            </a:r>
            <a:endParaRPr lang="en-US" b="1" dirty="0"/>
          </a:p>
        </p:txBody>
      </p:sp>
      <p:pic>
        <p:nvPicPr>
          <p:cNvPr id="36914" name="Picture 50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0" y="2590800"/>
            <a:ext cx="3267075" cy="46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41263712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8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8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3" grpId="0"/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685800"/>
          </a:xfrm>
        </p:spPr>
        <p:txBody>
          <a:bodyPr>
            <a:normAutofit fontScale="90000"/>
          </a:bodyPr>
          <a:lstStyle/>
          <a:p>
            <a:pPr marL="0" indent="0"/>
            <a:r>
              <a:rPr lang="en-US" b="1" dirty="0" smtClean="0"/>
              <a:t>Gradient of a function</a:t>
            </a:r>
          </a:p>
        </p:txBody>
      </p:sp>
      <p:sp>
        <p:nvSpPr>
          <p:cNvPr id="35844" name="AutoShape 4" descr="Related image"/>
          <p:cNvSpPr>
            <a:spLocks noChangeAspect="1" noChangeArrowheads="1"/>
          </p:cNvSpPr>
          <p:nvPr/>
        </p:nvSpPr>
        <p:spPr bwMode="auto">
          <a:xfrm>
            <a:off x="155575" y="-2286000"/>
            <a:ext cx="6362700" cy="477202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graphicFrame>
        <p:nvGraphicFramePr>
          <p:cNvPr id="36866" name="Object 2"/>
          <p:cNvGraphicFramePr>
            <a:graphicFrameLocks noChangeAspect="1"/>
          </p:cNvGraphicFramePr>
          <p:nvPr/>
        </p:nvGraphicFramePr>
        <p:xfrm>
          <a:off x="6629400" y="2971800"/>
          <a:ext cx="1676400" cy="56994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34" name="Equation" r:id="rId3" imgW="596641" imgH="203112" progId="Equation.DSMT4">
                  <p:embed/>
                </p:oleObj>
              </mc:Choice>
              <mc:Fallback>
                <p:oleObj name="Equation" r:id="rId3" imgW="596641" imgH="203112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29400" y="2971800"/>
                        <a:ext cx="1676400" cy="569948"/>
                      </a:xfrm>
                      <a:prstGeom prst="rect">
                        <a:avLst/>
                      </a:prstGeom>
                      <a:solidFill>
                        <a:srgbClr val="800080"/>
                      </a:solidFill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6869" name="Picture 5"/>
          <p:cNvPicPr>
            <a:picLocks noChangeAspect="1" noChangeArrowheads="1"/>
          </p:cNvPicPr>
          <p:nvPr/>
        </p:nvPicPr>
        <p:blipFill>
          <a:blip r:embed="rId5"/>
          <a:srcRect l="20400" t="24533" r="43800" b="24533"/>
          <a:stretch>
            <a:fillRect/>
          </a:stretch>
        </p:blipFill>
        <p:spPr bwMode="auto">
          <a:xfrm>
            <a:off x="6400800" y="1143000"/>
            <a:ext cx="2209800" cy="17684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aphicFrame>
        <p:nvGraphicFramePr>
          <p:cNvPr id="36870" name="Object 6"/>
          <p:cNvGraphicFramePr>
            <a:graphicFrameLocks noChangeAspect="1"/>
          </p:cNvGraphicFramePr>
          <p:nvPr/>
        </p:nvGraphicFramePr>
        <p:xfrm>
          <a:off x="762001" y="2819400"/>
          <a:ext cx="3428999" cy="82010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35" name="Equation" r:id="rId6" imgW="1752600" imgH="419100" progId="Equation.DSMT4">
                  <p:embed/>
                </p:oleObj>
              </mc:Choice>
              <mc:Fallback>
                <p:oleObj name="Equation" r:id="rId6" imgW="1752600" imgH="4191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2001" y="2819400"/>
                        <a:ext cx="3428999" cy="820107"/>
                      </a:xfrm>
                      <a:prstGeom prst="rect">
                        <a:avLst/>
                      </a:prstGeom>
                      <a:solidFill>
                        <a:srgbClr val="800080"/>
                      </a:soli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6871" name="Object 7"/>
          <p:cNvGraphicFramePr>
            <a:graphicFrameLocks noChangeAspect="1"/>
          </p:cNvGraphicFramePr>
          <p:nvPr/>
        </p:nvGraphicFramePr>
        <p:xfrm>
          <a:off x="838200" y="1295400"/>
          <a:ext cx="3332163" cy="1381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36" name="Equation" r:id="rId8" imgW="1040948" imgH="431613" progId="Equation.DSMT4">
                  <p:embed/>
                </p:oleObj>
              </mc:Choice>
              <mc:Fallback>
                <p:oleObj name="Equation" r:id="rId8" imgW="1040948" imgH="431613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8200" y="1295400"/>
                        <a:ext cx="3332163" cy="1381125"/>
                      </a:xfrm>
                      <a:prstGeom prst="rect">
                        <a:avLst/>
                      </a:prstGeom>
                      <a:solidFill>
                        <a:srgbClr val="800080"/>
                      </a:soli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893" name="Object 5"/>
          <p:cNvGraphicFramePr>
            <a:graphicFrameLocks noChangeAspect="1"/>
          </p:cNvGraphicFramePr>
          <p:nvPr/>
        </p:nvGraphicFramePr>
        <p:xfrm>
          <a:off x="1447800" y="3886200"/>
          <a:ext cx="6137276" cy="895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37" name="Equation" r:id="rId10" imgW="3136900" imgH="457200" progId="Equation.DSMT4">
                  <p:embed/>
                </p:oleObj>
              </mc:Choice>
              <mc:Fallback>
                <p:oleObj name="Equation" r:id="rId10" imgW="3136900" imgH="457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47800" y="3886200"/>
                        <a:ext cx="6137276" cy="895350"/>
                      </a:xfrm>
                      <a:prstGeom prst="rect">
                        <a:avLst/>
                      </a:prstGeom>
                      <a:solidFill>
                        <a:srgbClr val="800080"/>
                      </a:soli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894" name="Object 6"/>
          <p:cNvGraphicFramePr>
            <a:graphicFrameLocks noChangeAspect="1"/>
          </p:cNvGraphicFramePr>
          <p:nvPr/>
        </p:nvGraphicFramePr>
        <p:xfrm>
          <a:off x="3771900" y="5113338"/>
          <a:ext cx="1639888" cy="422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38" name="Equation" r:id="rId12" imgW="837836" imgH="215806" progId="Equation.DSMT4">
                  <p:embed/>
                </p:oleObj>
              </mc:Choice>
              <mc:Fallback>
                <p:oleObj name="Equation" r:id="rId12" imgW="837836" imgH="215806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71900" y="5113338"/>
                        <a:ext cx="1639888" cy="422275"/>
                      </a:xfrm>
                      <a:prstGeom prst="rect">
                        <a:avLst/>
                      </a:prstGeom>
                      <a:solidFill>
                        <a:srgbClr val="800080"/>
                      </a:soli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895" name="Object 7"/>
          <p:cNvGraphicFramePr>
            <a:graphicFrameLocks noChangeAspect="1"/>
          </p:cNvGraphicFramePr>
          <p:nvPr/>
        </p:nvGraphicFramePr>
        <p:xfrm>
          <a:off x="2625725" y="5715000"/>
          <a:ext cx="3627438" cy="895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39" name="Equation" r:id="rId14" imgW="1854200" imgH="457200" progId="Equation.DSMT4">
                  <p:embed/>
                </p:oleObj>
              </mc:Choice>
              <mc:Fallback>
                <p:oleObj name="Equation" r:id="rId14" imgW="1854200" imgH="457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25725" y="5715000"/>
                        <a:ext cx="3627438" cy="895350"/>
                      </a:xfrm>
                      <a:prstGeom prst="rect">
                        <a:avLst/>
                      </a:prstGeom>
                      <a:solidFill>
                        <a:srgbClr val="800080"/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Rectangle 11"/>
          <p:cNvSpPr/>
          <p:nvPr/>
        </p:nvSpPr>
        <p:spPr>
          <a:xfrm>
            <a:off x="6934200" y="5867400"/>
            <a:ext cx="1487908" cy="523220"/>
          </a:xfrm>
          <a:prstGeom prst="rect">
            <a:avLst/>
          </a:prstGeom>
          <a:solidFill>
            <a:schemeClr val="accent3"/>
          </a:solidFill>
        </p:spPr>
        <p:txBody>
          <a:bodyPr wrap="none">
            <a:spAutoFit/>
          </a:bodyPr>
          <a:lstStyle/>
          <a:p>
            <a:r>
              <a:rPr lang="en-US" sz="2800" b="1" dirty="0" smtClean="0"/>
              <a:t>Gradient</a:t>
            </a:r>
            <a:endParaRPr lang="en-US" sz="2800" dirty="0"/>
          </a:p>
        </p:txBody>
      </p:sp>
      <p:sp>
        <p:nvSpPr>
          <p:cNvPr id="14" name="Left Arrow 13"/>
          <p:cNvSpPr/>
          <p:nvPr/>
        </p:nvSpPr>
        <p:spPr>
          <a:xfrm>
            <a:off x="6400800" y="6008783"/>
            <a:ext cx="457200" cy="30480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43499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4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5614</TotalTime>
  <Words>341</Words>
  <Application>Microsoft Office PowerPoint</Application>
  <PresentationFormat>On-screen Show (4:3)</PresentationFormat>
  <Paragraphs>74</Paragraphs>
  <Slides>18</Slides>
  <Notes>1</Notes>
  <HiddenSlides>0</HiddenSlides>
  <MMClips>0</MMClips>
  <ScaleCrop>false</ScaleCrop>
  <HeadingPairs>
    <vt:vector size="8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2" baseType="lpstr">
      <vt:lpstr>Arial</vt:lpstr>
      <vt:lpstr>Calibri</vt:lpstr>
      <vt:lpstr>Office Theme</vt:lpstr>
      <vt:lpstr>Equation</vt:lpstr>
      <vt:lpstr>Highlights of the course</vt:lpstr>
      <vt:lpstr>PowerPoint Presentation</vt:lpstr>
      <vt:lpstr>PowerPoint Presentation</vt:lpstr>
      <vt:lpstr>Ordinary Derivatives</vt:lpstr>
      <vt:lpstr>Ordinary Derivatives</vt:lpstr>
      <vt:lpstr>Derivative of a function in 3D</vt:lpstr>
      <vt:lpstr>Scalar Field Function </vt:lpstr>
      <vt:lpstr>Gradient of a scalar function</vt:lpstr>
      <vt:lpstr>Gradient of a function</vt:lpstr>
      <vt:lpstr>Gradient: Geometrical interpretation</vt:lpstr>
      <vt:lpstr>An example</vt:lpstr>
      <vt:lpstr>Another example</vt:lpstr>
      <vt:lpstr>Vector operator (The del operator)</vt:lpstr>
      <vt:lpstr>Vector Field</vt:lpstr>
      <vt:lpstr>Vector Field</vt:lpstr>
      <vt:lpstr>Vector Field</vt:lpstr>
      <vt:lpstr>Vector Field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iitp</dc:creator>
  <cp:lastModifiedBy>HP</cp:lastModifiedBy>
  <cp:revision>36</cp:revision>
  <dcterms:created xsi:type="dcterms:W3CDTF">2019-08-20T12:51:58Z</dcterms:created>
  <dcterms:modified xsi:type="dcterms:W3CDTF">2022-04-06T09:12:37Z</dcterms:modified>
  <cp:contentStatus/>
</cp:coreProperties>
</file>