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019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367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4742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4984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567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426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733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884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64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6005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780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5055C-062F-4FDF-A784-9770D8EC20F4}" type="datetimeFigureOut">
              <a:rPr lang="en-IN" smtClean="0"/>
              <a:t>02-12-2020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28DDA-F1AA-49EA-A041-1F6EC5CFFFC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5026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002060"/>
                </a:solidFill>
              </a:rPr>
              <a:t>Lecture 6</a:t>
            </a:r>
            <a:br>
              <a:rPr lang="en-IN" b="1" dirty="0" smtClean="0">
                <a:solidFill>
                  <a:srgbClr val="002060"/>
                </a:solidFill>
              </a:rPr>
            </a:br>
            <a:r>
              <a:rPr lang="en-IN" b="1" dirty="0" smtClean="0">
                <a:solidFill>
                  <a:srgbClr val="002060"/>
                </a:solidFill>
              </a:rPr>
              <a:t>Surface and Volume Integral: Practice Problems</a:t>
            </a:r>
            <a:endParaRPr lang="en-IN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58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1"/>
          <a:stretch/>
        </p:blipFill>
        <p:spPr bwMode="auto">
          <a:xfrm>
            <a:off x="2078183" y="0"/>
            <a:ext cx="6917172" cy="6707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510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381001"/>
            <a:ext cx="5313073" cy="443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2723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MASS OF LIQUID EXITING FROM REGION II TO REGION III =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MASS OF LIQUID ENTERING  FROM THE REGION I     –        </a:t>
            </a:r>
          </a:p>
          <a:p>
            <a:pPr marL="0" indent="0">
              <a:buNone/>
            </a:pPr>
            <a:r>
              <a:rPr lang="en-US" sz="2000" dirty="0"/>
              <a:t> MASS OF FLUID FROM THE SURFACE OF AN IMAGINARY CYLINDER OF RADIUS a AND LENGTH 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72000" y="1600200"/>
            <a:ext cx="2819400" cy="304800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72000" y="1600200"/>
            <a:ext cx="1524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5257800" y="914400"/>
            <a:ext cx="3048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161736" y="762000"/>
            <a:ext cx="315264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029200" y="2057401"/>
            <a:ext cx="381000" cy="542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981700" y="6096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705600" y="2209801"/>
            <a:ext cx="304800" cy="38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705600" y="762000"/>
            <a:ext cx="4572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648200" y="2209801"/>
            <a:ext cx="228600" cy="3897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010400" y="2057401"/>
            <a:ext cx="381000" cy="5421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981700" y="2057401"/>
            <a:ext cx="0" cy="271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440873" y="378685"/>
            <a:ext cx="18472" cy="1524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440873" y="1911918"/>
            <a:ext cx="1671782" cy="923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41745" y="1884210"/>
            <a:ext cx="1108364" cy="11914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552073" y="1944431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z</a:t>
            </a:r>
            <a:endParaRPr lang="en-IN" dirty="0"/>
          </a:p>
        </p:txBody>
      </p:sp>
      <p:sp>
        <p:nvSpPr>
          <p:cNvPr id="24" name="TextBox 23"/>
          <p:cNvSpPr txBox="1"/>
          <p:nvPr/>
        </p:nvSpPr>
        <p:spPr>
          <a:xfrm>
            <a:off x="341745" y="2992576"/>
            <a:ext cx="20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x</a:t>
            </a:r>
            <a:endParaRPr lang="en-IN" dirty="0"/>
          </a:p>
        </p:txBody>
      </p:sp>
      <p:sp>
        <p:nvSpPr>
          <p:cNvPr id="26" name="TextBox 25"/>
          <p:cNvSpPr txBox="1"/>
          <p:nvPr/>
        </p:nvSpPr>
        <p:spPr>
          <a:xfrm>
            <a:off x="1450109" y="9353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6732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Direct Access Storage 5"/>
          <p:cNvSpPr/>
          <p:nvPr/>
        </p:nvSpPr>
        <p:spPr>
          <a:xfrm rot="10800000">
            <a:off x="3962400" y="2971800"/>
            <a:ext cx="3962400" cy="2133600"/>
          </a:xfrm>
          <a:prstGeom prst="flowChartMagneticDru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05200" y="76200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MASS OF LIQUID ENTERING  FROM THE REGION I </a:t>
            </a:r>
          </a:p>
        </p:txBody>
      </p:sp>
      <p:sp>
        <p:nvSpPr>
          <p:cNvPr id="7" name="Rounded Rectangle 6"/>
          <p:cNvSpPr/>
          <p:nvPr/>
        </p:nvSpPr>
        <p:spPr>
          <a:xfrm rot="1686680">
            <a:off x="4633050" y="3236240"/>
            <a:ext cx="329533" cy="3652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667000" y="40386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610100" y="3619500"/>
            <a:ext cx="228600" cy="419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urved Connector 14"/>
          <p:cNvCxnSpPr/>
          <p:nvPr/>
        </p:nvCxnSpPr>
        <p:spPr>
          <a:xfrm rot="16200000" flipH="1">
            <a:off x="3788276" y="2545359"/>
            <a:ext cx="1198947" cy="375431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00034" y="1752600"/>
                <a:ext cx="5032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𝜌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034" y="1752600"/>
                <a:ext cx="503279" cy="369332"/>
              </a:xfrm>
              <a:prstGeom prst="rect">
                <a:avLst/>
              </a:prstGeom>
              <a:blipFill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4566432" y="3418874"/>
            <a:ext cx="43669" cy="619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>
            <a:endCxn id="7" idx="0"/>
          </p:cNvCxnSpPr>
          <p:nvPr/>
        </p:nvCxnSpPr>
        <p:spPr>
          <a:xfrm rot="10800000" flipV="1">
            <a:off x="4883873" y="1937266"/>
            <a:ext cx="1364529" cy="1320518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344119" y="1775751"/>
                <a:ext cx="6624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ea typeface="Cambria Math"/>
                        </a:rPr>
                        <m:t>𝜌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𝜑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119" y="1775751"/>
                <a:ext cx="662489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898650" y="5791200"/>
            <a:ext cx="62611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3276600" y="3418873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978237" y="34597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II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26955" y="345971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III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6495" y="5791200"/>
            <a:ext cx="24765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3168708" y="533401"/>
            <a:ext cx="6508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9026983" y="849868"/>
            <a:ext cx="698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σ</a:t>
            </a:r>
            <a:r>
              <a:rPr lang="en-US" b="1" dirty="0" err="1"/>
              <a:t>v.da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124201" y="872835"/>
            <a:ext cx="5904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Mass of liquid entering per elemental area </a:t>
            </a:r>
            <a:r>
              <a:rPr lang="en-US" b="1" dirty="0"/>
              <a:t>da </a:t>
            </a:r>
            <a:r>
              <a:rPr lang="en-US" dirty="0"/>
              <a:t>per unit time =</a:t>
            </a:r>
          </a:p>
        </p:txBody>
      </p:sp>
      <p:sp>
        <p:nvSpPr>
          <p:cNvPr id="13312" name="TextBox 13311"/>
          <p:cNvSpPr txBox="1"/>
          <p:nvPr/>
        </p:nvSpPr>
        <p:spPr>
          <a:xfrm>
            <a:off x="9725891" y="3657600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sp>
        <p:nvSpPr>
          <p:cNvPr id="2" name="Arc 1"/>
          <p:cNvSpPr/>
          <p:nvPr/>
        </p:nvSpPr>
        <p:spPr>
          <a:xfrm>
            <a:off x="4378078" y="3669269"/>
            <a:ext cx="394773" cy="17284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" name="TextBox 2"/>
          <p:cNvSpPr txBox="1"/>
          <p:nvPr/>
        </p:nvSpPr>
        <p:spPr>
          <a:xfrm>
            <a:off x="4177146" y="3449592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d</a:t>
            </a:r>
            <a:r>
              <a:rPr lang="el-GR" dirty="0" smtClean="0"/>
              <a:t>φ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194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dirty="0"/>
              <a:t>MASS OF FLUID LOST</a:t>
            </a:r>
            <a:br>
              <a:rPr lang="en-US" sz="1800" b="1" dirty="0"/>
            </a:br>
            <a:r>
              <a:rPr lang="en-US" sz="1800" b="1" dirty="0"/>
              <a:t> FROM THE SURFACE OF AN IMAGINARY CYLINDER OF RADIUS a AND LENGTH H</a:t>
            </a:r>
            <a:br>
              <a:rPr lang="en-US" sz="1800" b="1" dirty="0"/>
            </a:br>
            <a:endParaRPr lang="en-US" sz="1800" b="1" dirty="0"/>
          </a:p>
        </p:txBody>
      </p:sp>
      <p:sp>
        <p:nvSpPr>
          <p:cNvPr id="4" name="Flowchart: Direct Access Storage 3"/>
          <p:cNvSpPr/>
          <p:nvPr/>
        </p:nvSpPr>
        <p:spPr>
          <a:xfrm rot="10800000">
            <a:off x="3962400" y="2971800"/>
            <a:ext cx="3962400" cy="2133600"/>
          </a:xfrm>
          <a:prstGeom prst="flowChartMagneticDrum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 rot="5007083">
            <a:off x="5731821" y="3084489"/>
            <a:ext cx="378088" cy="387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0" y="4038600"/>
            <a:ext cx="777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5426873" y="3410770"/>
            <a:ext cx="393766" cy="616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urved Connector 7"/>
          <p:cNvCxnSpPr/>
          <p:nvPr/>
        </p:nvCxnSpPr>
        <p:spPr>
          <a:xfrm rot="16200000" flipH="1">
            <a:off x="5021094" y="2282642"/>
            <a:ext cx="1198947" cy="375431"/>
          </a:xfrm>
          <a:prstGeom prst="curvedConnector3">
            <a:avLst>
              <a:gd name="adj1" fmla="val 4306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89451" y="1506701"/>
                <a:ext cx="4868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𝑑𝑧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9451" y="1506701"/>
                <a:ext cx="486800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 flipH="1">
            <a:off x="5451323" y="3160429"/>
            <a:ext cx="233009" cy="862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urved Connector 10"/>
          <p:cNvCxnSpPr>
            <a:endCxn id="5" idx="0"/>
          </p:cNvCxnSpPr>
          <p:nvPr/>
        </p:nvCxnSpPr>
        <p:spPr>
          <a:xfrm rot="5400000">
            <a:off x="5990481" y="1899065"/>
            <a:ext cx="1479997" cy="1234204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81053" y="1436910"/>
                <a:ext cx="5903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>
                    <a:ea typeface="Cambria Math"/>
                  </a:rPr>
                  <a:t>a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𝑑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𝜑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053" y="1436910"/>
                <a:ext cx="590354" cy="369332"/>
              </a:xfrm>
              <a:prstGeom prst="rect">
                <a:avLst/>
              </a:prstGeom>
              <a:blipFill>
                <a:blip r:embed="rId3"/>
                <a:stretch>
                  <a:fillRect l="-9278" t="-10000" r="-2062" b="-2666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276600" y="3418873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978237" y="345971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526955" y="345971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III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725891" y="3657600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4" y="5305426"/>
            <a:ext cx="6459013" cy="1323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9296400" y="5967414"/>
            <a:ext cx="567510" cy="5857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682836" y="2971800"/>
            <a:ext cx="0" cy="105131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387112" y="3449592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d</a:t>
            </a:r>
            <a:r>
              <a:rPr lang="el-GR" dirty="0" smtClean="0"/>
              <a:t>φ</a:t>
            </a:r>
            <a:endParaRPr lang="en-IN" dirty="0"/>
          </a:p>
        </p:txBody>
      </p:sp>
      <p:sp>
        <p:nvSpPr>
          <p:cNvPr id="21" name="TextBox 20"/>
          <p:cNvSpPr txBox="1"/>
          <p:nvPr/>
        </p:nvSpPr>
        <p:spPr>
          <a:xfrm>
            <a:off x="4359601" y="3418873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/>
              <a:t>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8727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143000"/>
            <a:ext cx="781158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1" y="2514601"/>
            <a:ext cx="3533775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4343400"/>
            <a:ext cx="721995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800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1524001"/>
            <a:ext cx="7442783" cy="1024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1"/>
            <a:ext cx="7912418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48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6"/>
          <a:stretch/>
        </p:blipFill>
        <p:spPr bwMode="auto">
          <a:xfrm>
            <a:off x="2032958" y="274080"/>
            <a:ext cx="8177842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1905000" y="1905000"/>
            <a:ext cx="777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17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4" t="29974" r="59069"/>
          <a:stretch/>
        </p:blipFill>
        <p:spPr bwMode="auto">
          <a:xfrm>
            <a:off x="3694547" y="1683770"/>
            <a:ext cx="4468091" cy="3729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8534400" y="2133600"/>
            <a:ext cx="76200" cy="2438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610601" y="4572000"/>
            <a:ext cx="19668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8610600" y="2514600"/>
            <a:ext cx="1472242" cy="2057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011794" y="31079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ρ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0210800" y="458366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8534400" y="2514600"/>
            <a:ext cx="1548442" cy="381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5" name="TextBox 7174"/>
          <p:cNvSpPr txBox="1"/>
          <p:nvPr/>
        </p:nvSpPr>
        <p:spPr>
          <a:xfrm>
            <a:off x="2362200" y="3464829"/>
            <a:ext cx="2590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dirty="0"/>
              <a:t>Ф</a:t>
            </a:r>
            <a:r>
              <a:rPr lang="en-US" dirty="0"/>
              <a:t> = 0 to 2</a:t>
            </a:r>
            <a:r>
              <a:rPr lang="el-GR" dirty="0">
                <a:latin typeface="Calibri"/>
              </a:rPr>
              <a:t>π</a:t>
            </a:r>
            <a:endParaRPr lang="en-US" dirty="0">
              <a:latin typeface="Calibri"/>
            </a:endParaRPr>
          </a:p>
          <a:p>
            <a:r>
              <a:rPr lang="el-GR" dirty="0"/>
              <a:t>ρ</a:t>
            </a:r>
            <a:r>
              <a:rPr lang="en-US" dirty="0"/>
              <a:t> = 0 to  </a:t>
            </a:r>
            <a:r>
              <a:rPr lang="en-US" dirty="0" err="1"/>
              <a:t>Rz</a:t>
            </a:r>
            <a:r>
              <a:rPr lang="en-US" dirty="0"/>
              <a:t>/H</a:t>
            </a:r>
          </a:p>
          <a:p>
            <a:r>
              <a:rPr lang="en-US" dirty="0"/>
              <a:t>Z = 0 to H</a:t>
            </a:r>
          </a:p>
          <a:p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7176" name="TextBox 7175"/>
          <p:cNvSpPr txBox="1"/>
          <p:nvPr/>
        </p:nvSpPr>
        <p:spPr>
          <a:xfrm>
            <a:off x="10262622" y="319301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325208" y="4768334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</a:p>
        </p:txBody>
      </p:sp>
      <p:cxnSp>
        <p:nvCxnSpPr>
          <p:cNvPr id="7182" name="Straight Connector 7181"/>
          <p:cNvCxnSpPr/>
          <p:nvPr/>
        </p:nvCxnSpPr>
        <p:spPr>
          <a:xfrm>
            <a:off x="10082842" y="2552700"/>
            <a:ext cx="0" cy="201930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4" name="TextBox 7183"/>
          <p:cNvSpPr txBox="1"/>
          <p:nvPr/>
        </p:nvSpPr>
        <p:spPr>
          <a:xfrm>
            <a:off x="8779698" y="5218745"/>
            <a:ext cx="157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ρ</a:t>
            </a:r>
            <a:r>
              <a:rPr lang="en-US" dirty="0"/>
              <a:t>= SLOPE *Z</a:t>
            </a:r>
          </a:p>
          <a:p>
            <a:endParaRPr lang="en-US" dirty="0"/>
          </a:p>
          <a:p>
            <a:r>
              <a:rPr lang="en-US" dirty="0"/>
              <a:t>SLOPE = R/H</a:t>
            </a:r>
          </a:p>
          <a:p>
            <a:endParaRPr lang="en-US" dirty="0"/>
          </a:p>
        </p:txBody>
      </p:sp>
      <p:pic>
        <p:nvPicPr>
          <p:cNvPr id="718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1" y="5242989"/>
            <a:ext cx="5381625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81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7175" grpId="0"/>
      <p:bldP spid="7176" grpId="0"/>
      <p:bldP spid="45" grpId="0"/>
      <p:bldP spid="718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110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Lecture 6 Surface and Volume Integral: Practice Problems</vt:lpstr>
      <vt:lpstr>PowerPoint Presentation</vt:lpstr>
      <vt:lpstr>PowerPoint Presentation</vt:lpstr>
      <vt:lpstr>PowerPoint Presentation</vt:lpstr>
      <vt:lpstr> MASS OF FLUID LOST  FROM THE SURFACE OF AN IMAGINARY CYLINDER OF RADIUS a AND LENGTH H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6 Problem Solving</dc:title>
  <dc:creator>RAGHAVAN EASWARAN</dc:creator>
  <cp:lastModifiedBy>RAGHAVAN EASWARAN</cp:lastModifiedBy>
  <cp:revision>11</cp:revision>
  <dcterms:created xsi:type="dcterms:W3CDTF">2020-12-01T05:37:54Z</dcterms:created>
  <dcterms:modified xsi:type="dcterms:W3CDTF">2020-12-02T12:11:01Z</dcterms:modified>
</cp:coreProperties>
</file>