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14" r:id="rId3"/>
    <p:sldId id="315" r:id="rId4"/>
    <p:sldId id="316" r:id="rId5"/>
    <p:sldId id="256" r:id="rId6"/>
    <p:sldId id="401" r:id="rId7"/>
    <p:sldId id="270" r:id="rId8"/>
    <p:sldId id="298" r:id="rId9"/>
    <p:sldId id="276" r:id="rId10"/>
    <p:sldId id="400" r:id="rId11"/>
    <p:sldId id="275" r:id="rId12"/>
    <p:sldId id="392" r:id="rId13"/>
    <p:sldId id="402" r:id="rId14"/>
    <p:sldId id="335" r:id="rId15"/>
    <p:sldId id="387" r:id="rId16"/>
    <p:sldId id="332" r:id="rId17"/>
    <p:sldId id="388" r:id="rId18"/>
    <p:sldId id="339" r:id="rId19"/>
    <p:sldId id="397" r:id="rId20"/>
    <p:sldId id="399" r:id="rId21"/>
    <p:sldId id="391" r:id="rId22"/>
    <p:sldId id="396" r:id="rId23"/>
    <p:sldId id="386" r:id="rId24"/>
    <p:sldId id="398" r:id="rId25"/>
    <p:sldId id="352" r:id="rId26"/>
    <p:sldId id="395" r:id="rId27"/>
    <p:sldId id="389" r:id="rId28"/>
    <p:sldId id="40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8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368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542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118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88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176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094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383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555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081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48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94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E0AA3-703C-413B-8F1E-C95BDD5ED01B}" type="datetimeFigureOut">
              <a:rPr lang="en-IN" smtClean="0"/>
              <a:t>21-01-2025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24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88/2058-9565/acb2f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8.wmf"/><Relationship Id="rId18" Type="http://schemas.openxmlformats.org/officeDocument/2006/relationships/image" Target="../media/image19.png"/><Relationship Id="rId3" Type="http://schemas.openxmlformats.org/officeDocument/2006/relationships/image" Target="../media/image12.wmf"/><Relationship Id="rId21" Type="http://schemas.openxmlformats.org/officeDocument/2006/relationships/image" Target="../media/image22.emf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0.png"/><Relationship Id="rId25" Type="http://schemas.openxmlformats.org/officeDocument/2006/relationships/image" Target="../media/image26.png"/><Relationship Id="rId2" Type="http://schemas.openxmlformats.org/officeDocument/2006/relationships/image" Target="../media/image11.wmf"/><Relationship Id="rId16" Type="http://schemas.openxmlformats.org/officeDocument/2006/relationships/image" Target="../media/image9.png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7.wmf"/><Relationship Id="rId24" Type="http://schemas.openxmlformats.org/officeDocument/2006/relationships/image" Target="../media/image25.png"/><Relationship Id="rId5" Type="http://schemas.openxmlformats.org/officeDocument/2006/relationships/image" Target="../media/image14.wmf"/><Relationship Id="rId15" Type="http://schemas.microsoft.com/office/2007/relationships/hdphoto" Target="../media/hdphoto1.wdp"/><Relationship Id="rId23" Type="http://schemas.openxmlformats.org/officeDocument/2006/relationships/image" Target="../media/image24.png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20.png"/><Relationship Id="rId4" Type="http://schemas.openxmlformats.org/officeDocument/2006/relationships/image" Target="../media/image13.wmf"/><Relationship Id="rId9" Type="http://schemas.openxmlformats.org/officeDocument/2006/relationships/image" Target="../media/image16.wmf"/><Relationship Id="rId14" Type="http://schemas.openxmlformats.org/officeDocument/2006/relationships/image" Target="../media/image8.png"/><Relationship Id="rId2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0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CC4A-4435-70C4-E511-6DD3720A2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177"/>
            <a:ext cx="8229600" cy="1143000"/>
          </a:xfrm>
        </p:spPr>
        <p:txBody>
          <a:bodyPr/>
          <a:lstStyle/>
          <a:p>
            <a:r>
              <a:rPr lang="en-IN" b="1" dirty="0"/>
              <a:t>M. Sc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C34A57-2B42-C178-3921-7EF7D0AEFC6F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5997" cy="5311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35157324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59370506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5217466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197169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86980699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61670722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21418989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6123846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5320030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7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Harish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Palak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2312PH34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13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Rafik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Amin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55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Srijan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Chatterjee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223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Priyanka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Choudhary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2312PH35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39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Rupak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62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Dhrupad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Deka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79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Sachin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Grewal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393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Indrajit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Halder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2312PH32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220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Ankur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Jyoti Gogoi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2312PH03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102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808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8C2F75-C9AB-3E51-E1C7-7572F7B59B1D}"/>
              </a:ext>
            </a:extLst>
          </p:cNvPr>
          <p:cNvSpPr/>
          <p:nvPr/>
        </p:nvSpPr>
        <p:spPr>
          <a:xfrm>
            <a:off x="4017820" y="2281841"/>
            <a:ext cx="1069570" cy="6816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QM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B72E44-9490-7559-9C27-4658393DD0C9}"/>
              </a:ext>
            </a:extLst>
          </p:cNvPr>
          <p:cNvSpPr/>
          <p:nvPr/>
        </p:nvSpPr>
        <p:spPr>
          <a:xfrm>
            <a:off x="5273038" y="2277686"/>
            <a:ext cx="1069570" cy="673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QM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96C66-D8F8-36AF-388C-0DAEB95F52F9}"/>
              </a:ext>
            </a:extLst>
          </p:cNvPr>
          <p:cNvSpPr txBox="1"/>
          <p:nvPr/>
        </p:nvSpPr>
        <p:spPr>
          <a:xfrm>
            <a:off x="532014" y="2413060"/>
            <a:ext cx="65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F9CE99-A6CB-5E50-A0B6-87393D3A6CC8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931025" y="2614351"/>
            <a:ext cx="3086795" cy="8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06663A-68DC-8837-5D49-6213802D5FE1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 flipV="1">
            <a:off x="6342608" y="2581101"/>
            <a:ext cx="3460868" cy="33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8E1F8E-180C-239C-953D-306F2229A2E5}"/>
              </a:ext>
            </a:extLst>
          </p:cNvPr>
          <p:cNvSpPr txBox="1"/>
          <p:nvPr/>
        </p:nvSpPr>
        <p:spPr>
          <a:xfrm>
            <a:off x="9803476" y="2396435"/>
            <a:ext cx="65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86455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4600" y="134788"/>
            <a:ext cx="7832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Motivation and  need for Broadband Atomic EIT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1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32711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553200" y="1952626"/>
            <a:ext cx="1143000" cy="485775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14626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66136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6553200" y="2686051"/>
            <a:ext cx="1143000" cy="485775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66" y="3476626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66" y="3428136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6553200" y="3448051"/>
            <a:ext cx="1143000" cy="485775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43826" y="3810001"/>
            <a:ext cx="2936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10400" y="3733801"/>
            <a:ext cx="2936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96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1 -0.00301 L 0.26875 -0.007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11 -0.00301 L 0.26875 -0.0071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1 -0.00301 L 0.26875 -0.007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9E-16 -4.44444E-6 L 0.30885 -0.004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20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715435"/>
              </p:ext>
            </p:extLst>
          </p:nvPr>
        </p:nvGraphicFramePr>
        <p:xfrm>
          <a:off x="984738" y="182855"/>
          <a:ext cx="10617201" cy="3484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68513">
                  <a:extLst>
                    <a:ext uri="{9D8B030D-6E8A-4147-A177-3AD203B41FA5}">
                      <a16:colId xmlns:a16="http://schemas.microsoft.com/office/drawing/2014/main" val="2877448352"/>
                    </a:ext>
                  </a:extLst>
                </a:gridCol>
                <a:gridCol w="1354015">
                  <a:extLst>
                    <a:ext uri="{9D8B030D-6E8A-4147-A177-3AD203B41FA5}">
                      <a16:colId xmlns:a16="http://schemas.microsoft.com/office/drawing/2014/main" val="465106533"/>
                    </a:ext>
                  </a:extLst>
                </a:gridCol>
                <a:gridCol w="1362221">
                  <a:extLst>
                    <a:ext uri="{9D8B030D-6E8A-4147-A177-3AD203B41FA5}">
                      <a16:colId xmlns:a16="http://schemas.microsoft.com/office/drawing/2014/main" val="128477315"/>
                    </a:ext>
                  </a:extLst>
                </a:gridCol>
                <a:gridCol w="1402658">
                  <a:extLst>
                    <a:ext uri="{9D8B030D-6E8A-4147-A177-3AD203B41FA5}">
                      <a16:colId xmlns:a16="http://schemas.microsoft.com/office/drawing/2014/main" val="3437408962"/>
                    </a:ext>
                  </a:extLst>
                </a:gridCol>
                <a:gridCol w="1660260">
                  <a:extLst>
                    <a:ext uri="{9D8B030D-6E8A-4147-A177-3AD203B41FA5}">
                      <a16:colId xmlns:a16="http://schemas.microsoft.com/office/drawing/2014/main" val="2236130544"/>
                    </a:ext>
                  </a:extLst>
                </a:gridCol>
                <a:gridCol w="1769534">
                  <a:extLst>
                    <a:ext uri="{9D8B030D-6E8A-4147-A177-3AD203B41FA5}">
                      <a16:colId xmlns:a16="http://schemas.microsoft.com/office/drawing/2014/main" val="3074744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Platform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Bandwidth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Storage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330701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IN" dirty="0"/>
                        <a:t>Warm atomic gases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aseline="30000" dirty="0"/>
                        <a:t>87</a:t>
                      </a:r>
                      <a:r>
                        <a:rPr lang="en-IN" dirty="0"/>
                        <a:t>Rb 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660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765456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aseline="30000" dirty="0"/>
                        <a:t>87</a:t>
                      </a:r>
                      <a:r>
                        <a:rPr lang="en-IN" dirty="0"/>
                        <a:t>Rb </a:t>
                      </a:r>
                      <a:r>
                        <a:rPr lang="en-IN" baseline="0" dirty="0"/>
                        <a:t>[2]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Raman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77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170</a:t>
                      </a:r>
                      <a:r>
                        <a:rPr lang="en-IN" baseline="0" dirty="0"/>
                        <a:t> ns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30931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Cold atomic gases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baseline="30000" dirty="0">
                          <a:solidFill>
                            <a:srgbClr val="002060"/>
                          </a:solidFill>
                        </a:rPr>
                        <a:t>  87</a:t>
                      </a:r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Rb [3]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EIT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0.67 MHz [9] , 5 MHz [10]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92% [10]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rgbClr val="002060"/>
                          </a:solidFill>
                        </a:rPr>
                        <a:t>220 </a:t>
                      </a:r>
                      <a:r>
                        <a:rPr lang="en-IN" b="1" dirty="0" err="1">
                          <a:solidFill>
                            <a:srgbClr val="002060"/>
                          </a:solidFill>
                        </a:rPr>
                        <a:t>ms</a:t>
                      </a:r>
                      <a:endParaRPr lang="en-IN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49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Rare-earth</a:t>
                      </a:r>
                      <a:r>
                        <a:rPr lang="en-IN" baseline="0" dirty="0"/>
                        <a:t>-ion doped crystal</a:t>
                      </a:r>
                      <a:endParaRPr lang="en-I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aseline="30000" dirty="0"/>
                        <a:t>151</a:t>
                      </a:r>
                      <a:r>
                        <a:rPr lang="en-IN" dirty="0"/>
                        <a:t>Eu</a:t>
                      </a:r>
                      <a:r>
                        <a:rPr lang="en-IN" baseline="30000" dirty="0"/>
                        <a:t>3+</a:t>
                      </a:r>
                      <a:r>
                        <a:rPr lang="en-IN" baseline="0" dirty="0"/>
                        <a:t> : Y</a:t>
                      </a:r>
                      <a:r>
                        <a:rPr lang="en-IN" baseline="-25000" dirty="0"/>
                        <a:t>2</a:t>
                      </a:r>
                      <a:r>
                        <a:rPr lang="en-IN" baseline="0" dirty="0"/>
                        <a:t>SiO</a:t>
                      </a:r>
                      <a:r>
                        <a:rPr lang="en-IN" baseline="-25000" dirty="0"/>
                        <a:t>5  </a:t>
                      </a:r>
                      <a:r>
                        <a:rPr lang="en-IN" baseline="0" dirty="0"/>
                        <a:t>[4]</a:t>
                      </a:r>
                      <a:r>
                        <a:rPr lang="en-IN" baseline="-25000" dirty="0"/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Hybrid-</a:t>
                      </a:r>
                      <a:r>
                        <a:rPr lang="en-IN" baseline="0" dirty="0"/>
                        <a:t>AFC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1.5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20 </a:t>
                      </a:r>
                      <a:r>
                        <a:rPr lang="en-IN" dirty="0" err="1"/>
                        <a:t>ms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174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err="1"/>
                        <a:t>Color</a:t>
                      </a:r>
                      <a:r>
                        <a:rPr lang="en-IN" dirty="0"/>
                        <a:t> </a:t>
                      </a:r>
                      <a:r>
                        <a:rPr lang="en-IN" dirty="0" err="1"/>
                        <a:t>Centers</a:t>
                      </a:r>
                      <a:r>
                        <a:rPr lang="en-IN" dirty="0"/>
                        <a:t> in diamond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NV [5]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Absorptive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12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&gt; 10 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178807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r>
                        <a:rPr lang="en-IN" dirty="0"/>
                        <a:t>Single atoms and 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aseline="30000" dirty="0"/>
                        <a:t>87</a:t>
                      </a:r>
                      <a:r>
                        <a:rPr lang="en-IN" dirty="0"/>
                        <a:t>Rb [6]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Raman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22 %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100 </a:t>
                      </a:r>
                      <a:r>
                        <a:rPr lang="en-IN" dirty="0" err="1"/>
                        <a:t>ms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552015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aseline="30000" dirty="0"/>
                        <a:t>171</a:t>
                      </a:r>
                      <a:r>
                        <a:rPr lang="en-IN" dirty="0"/>
                        <a:t>Yb</a:t>
                      </a:r>
                      <a:r>
                        <a:rPr lang="en-IN" baseline="30000" dirty="0"/>
                        <a:t>+ </a:t>
                      </a:r>
                      <a:r>
                        <a:rPr lang="en-IN" dirty="0"/>
                        <a:t>[7]</a:t>
                      </a:r>
                      <a:endParaRPr lang="en-IN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Raman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19.4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10.1 %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1.022 </a:t>
                      </a:r>
                      <a:r>
                        <a:rPr lang="en-IN" dirty="0" err="1"/>
                        <a:t>ms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25181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53313" y="3812295"/>
            <a:ext cx="1171379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Wolters J,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Buser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G, Horsley A,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Béguin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L,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Jöckel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Jahn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J-P, Warburton R J and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Treutlein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 2017 Simple atomic quantum memory suitable for semiconductor quantum dot single photons Phys. Rev. Lett. 119 060502.</a:t>
            </a:r>
          </a:p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J, Feng X, Yang P, Yu Z, Chen L, Yuan C-H and Zhang W 2019 High-performance Raman quantum memory with optimal control in room temperature atoms Nat.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10 1.</a:t>
            </a:r>
          </a:p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Yang S-J, Wang X-J,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X-H and Pan J-W 2016 An efficient quantum light–matter interface with sub-second lifetime Nat. Photon. 10 381.</a:t>
            </a:r>
          </a:p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Ortu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Holzäpfel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Etesse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and Afzelius M 2022 Storage of photonic time-bin qubits for up to 20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rare-earth doped crystal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Quantum Inf. 8 29.</a:t>
            </a:r>
          </a:p>
          <a:p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S et al 2016 High-fidelity transfer and storage of photon states in a single nuclear spin Nat. Photon. 10 507.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[6]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Körber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M, Morin O,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Langenfeld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Neuzner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Ritter S and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Rempe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 2018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-protected memory for a single-photon qubit Nat. Photon. 12 18.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[7]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Kobel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Breyer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and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Köhl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2021 Deterministic spin-photon entanglement from a trapped ion in a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fiber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Fabry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–Perot cavity </a:t>
            </a:r>
            <a:r>
              <a:rPr lang="en-I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npj</a:t>
            </a:r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Quantum Inf. 7 1.</a:t>
            </a:r>
          </a:p>
          <a:p>
            <a:pPr lvl="0"/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[8]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Mol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J.-M., Esguerra, L., Meister, M.,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Bruschi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D. E., Schell, A. W., Wolters, J., &amp; </a:t>
            </a: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Wörner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L. (2023). Quantum memories for fundamental science in space. Quantum Science and Technology, 8(2), 024006.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https://doi.org/10.1088/2058-9565/acb2f1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[9] Chen et al. Phys. Rev. Lett., 110, 083601, (2013) Cold Atomic Medium</a:t>
            </a:r>
          </a:p>
          <a:p>
            <a:pPr lvl="0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[10] Hsiao et al. Phys. Rev. Lett., 120, 183602, (2018) Cold Atomic Medium</a:t>
            </a:r>
          </a:p>
          <a:p>
            <a:pPr lvl="0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18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8638B-761D-00FF-D02A-E7EC7D73A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1234F5-E5FC-52C6-169D-AFF67AE2CE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Bahnschrift SemiBold" panose="020B0502040204020203" pitchFamily="34" charset="0"/>
            </a:endParaRP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“Electromagnetically Induced Transparency (EIT)” based Quantum Technology in Quantum Optics &amp; advances</a:t>
            </a: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IN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71560-A9F1-450F-92C7-99E812714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3395" cy="13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52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08" y="-15861"/>
            <a:ext cx="2438400" cy="161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137698" y="252162"/>
            <a:ext cx="3024399" cy="1820934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Atomic  gas sample</a:t>
            </a:r>
          </a:p>
          <a:p>
            <a:pPr algn="ctr"/>
            <a:r>
              <a:rPr lang="en-US" dirty="0"/>
              <a:t>Example : </a:t>
            </a:r>
            <a:r>
              <a:rPr lang="en-US" dirty="0" err="1"/>
              <a:t>Rb</a:t>
            </a:r>
            <a:r>
              <a:rPr lang="en-US" dirty="0"/>
              <a:t> atoms 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456058" y="1826030"/>
            <a:ext cx="2133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37436" y="565219"/>
            <a:ext cx="2133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ight Arrow 36"/>
          <p:cNvSpPr/>
          <p:nvPr/>
        </p:nvSpPr>
        <p:spPr>
          <a:xfrm rot="16200000">
            <a:off x="7194280" y="1345057"/>
            <a:ext cx="836022" cy="1259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>
            <a:off x="6769440" y="903053"/>
            <a:ext cx="1659245" cy="152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9014919" y="-20423"/>
            <a:ext cx="2831266" cy="2907084"/>
            <a:chOff x="5322134" y="3188967"/>
            <a:chExt cx="2831266" cy="2907084"/>
          </a:xfrm>
        </p:grpSpPr>
        <p:grpSp>
          <p:nvGrpSpPr>
            <p:cNvPr id="40" name="Group 39"/>
            <p:cNvGrpSpPr/>
            <p:nvPr/>
          </p:nvGrpSpPr>
          <p:grpSpPr>
            <a:xfrm>
              <a:off x="5322134" y="3188967"/>
              <a:ext cx="2831266" cy="2907084"/>
              <a:chOff x="5295767" y="3363977"/>
              <a:chExt cx="2629033" cy="2732023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5295767" y="3363977"/>
                <a:ext cx="2629033" cy="2709782"/>
                <a:chOff x="5295767" y="3363977"/>
                <a:chExt cx="2629033" cy="2709782"/>
              </a:xfrm>
            </p:grpSpPr>
            <p:grpSp>
              <p:nvGrpSpPr>
                <p:cNvPr id="44" name="Group 94"/>
                <p:cNvGrpSpPr/>
                <p:nvPr/>
              </p:nvGrpSpPr>
              <p:grpSpPr>
                <a:xfrm>
                  <a:off x="5676479" y="3363977"/>
                  <a:ext cx="2248321" cy="2709782"/>
                  <a:chOff x="5676479" y="1642373"/>
                  <a:chExt cx="2248321" cy="2709782"/>
                </a:xfrm>
              </p:grpSpPr>
              <p:grpSp>
                <p:nvGrpSpPr>
                  <p:cNvPr id="48" name="Group 93"/>
                  <p:cNvGrpSpPr/>
                  <p:nvPr/>
                </p:nvGrpSpPr>
                <p:grpSpPr>
                  <a:xfrm>
                    <a:off x="6377048" y="3861048"/>
                    <a:ext cx="1214708" cy="491107"/>
                    <a:chOff x="6377048" y="3861048"/>
                    <a:chExt cx="1214708" cy="491107"/>
                  </a:xfrm>
                </p:grpSpPr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6856190" y="4005064"/>
                      <a:ext cx="363493" cy="3470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l-GR" b="1" dirty="0"/>
                        <a:t>δ</a:t>
                      </a:r>
                      <a:r>
                        <a:rPr lang="en-US" b="1" baseline="-25000" dirty="0"/>
                        <a:t>p</a:t>
                      </a:r>
                      <a:endParaRPr lang="en-IN" b="1" baseline="-25000" dirty="0"/>
                    </a:p>
                  </p:txBody>
                </p:sp>
                <p:sp>
                  <p:nvSpPr>
                    <p:cNvPr id="56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71186" y="3861048"/>
                      <a:ext cx="59540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66224" y="3866565"/>
                      <a:ext cx="95264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44184" y="3861048"/>
                      <a:ext cx="59540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77048" y="3861048"/>
                      <a:ext cx="95264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-4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32216" y="3861048"/>
                      <a:ext cx="59540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49" name="Group 80"/>
                  <p:cNvGrpSpPr/>
                  <p:nvPr/>
                </p:nvGrpSpPr>
                <p:grpSpPr>
                  <a:xfrm>
                    <a:off x="5676479" y="1642373"/>
                    <a:ext cx="2248321" cy="2613674"/>
                    <a:chOff x="6036519" y="1642373"/>
                    <a:chExt cx="2248321" cy="2613674"/>
                  </a:xfrm>
                </p:grpSpPr>
                <p:grpSp>
                  <p:nvGrpSpPr>
                    <p:cNvPr id="50" name="Group 78"/>
                    <p:cNvGrpSpPr/>
                    <p:nvPr/>
                  </p:nvGrpSpPr>
                  <p:grpSpPr>
                    <a:xfrm>
                      <a:off x="6036519" y="1642373"/>
                      <a:ext cx="2248321" cy="1836394"/>
                      <a:chOff x="6036519" y="1642373"/>
                      <a:chExt cx="2248321" cy="1836394"/>
                    </a:xfrm>
                  </p:grpSpPr>
                  <p:pic>
                    <p:nvPicPr>
                      <p:cNvPr id="52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>
                        <a:lum bright="-59000" contrast="99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6519" y="1642373"/>
                        <a:ext cx="2248321" cy="15471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sp>
                    <p:nvSpPr>
                      <p:cNvPr id="53" name="TextBox 52"/>
                      <p:cNvSpPr txBox="1"/>
                      <p:nvPr/>
                    </p:nvSpPr>
                    <p:spPr>
                      <a:xfrm>
                        <a:off x="6064102" y="1988840"/>
                        <a:ext cx="286091" cy="3470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N" b="1" dirty="0"/>
                          <a:t>ɑ</a:t>
                        </a:r>
                      </a:p>
                    </p:txBody>
                  </p:sp>
                  <p:sp>
                    <p:nvSpPr>
                      <p:cNvPr id="54" name="Rectangle 53"/>
                      <p:cNvSpPr/>
                      <p:nvPr/>
                    </p:nvSpPr>
                    <p:spPr>
                      <a:xfrm>
                        <a:off x="6208118" y="3131676"/>
                        <a:ext cx="286091" cy="347091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b="1" dirty="0"/>
                          <a:t>n</a:t>
                        </a:r>
                        <a:endParaRPr lang="en-IN" b="1" dirty="0"/>
                      </a:p>
                    </p:txBody>
                  </p:sp>
                </p:grpSp>
                <p:pic>
                  <p:nvPicPr>
                    <p:cNvPr id="51" name="Picture 5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036519" y="2708920"/>
                      <a:ext cx="2248321" cy="15471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5791200" y="3411851"/>
                  <a:ext cx="452114" cy="2379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5387875" y="3737283"/>
                  <a:ext cx="632912" cy="347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err="1"/>
                    <a:t>Im</a:t>
                  </a:r>
                  <a:r>
                    <a:rPr lang="en-US" b="1" dirty="0"/>
                    <a:t>(</a:t>
                  </a:r>
                  <a:r>
                    <a:rPr lang="el-GR" b="1" dirty="0"/>
                    <a:t>χ</a:t>
                  </a:r>
                  <a:r>
                    <a:rPr lang="en-US" b="1" dirty="0"/>
                    <a:t>)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5295767" y="4882872"/>
                  <a:ext cx="725020" cy="347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  Re(</a:t>
                  </a:r>
                  <a:r>
                    <a:rPr lang="el-GR" b="1" dirty="0"/>
                    <a:t>χ</a:t>
                  </a:r>
                  <a:r>
                    <a:rPr lang="en-US" b="1" dirty="0"/>
                    <a:t>)</a:t>
                  </a:r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6479640" y="5791200"/>
                <a:ext cx="121656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Detuning </a:t>
                </a:r>
                <a:r>
                  <a:rPr lang="el-GR" b="1" dirty="0">
                    <a:solidFill>
                      <a:schemeClr val="tx1"/>
                    </a:solidFill>
                  </a:rPr>
                  <a:t>δ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6342569" y="5583342"/>
              <a:ext cx="1564647" cy="216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/>
          <p:cNvCxnSpPr/>
          <p:nvPr/>
        </p:nvCxnSpPr>
        <p:spPr>
          <a:xfrm>
            <a:off x="4779658" y="1673630"/>
            <a:ext cx="2133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 rot="16200000">
            <a:off x="7130149" y="1298430"/>
            <a:ext cx="944742" cy="1454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-5302" y="688360"/>
            <a:ext cx="5098053" cy="609600"/>
            <a:chOff x="0" y="2895600"/>
            <a:chExt cx="5715000" cy="609600"/>
          </a:xfrm>
        </p:grpSpPr>
        <p:sp>
          <p:nvSpPr>
            <p:cNvPr id="64" name="Right Arrow 63"/>
            <p:cNvSpPr/>
            <p:nvPr/>
          </p:nvSpPr>
          <p:spPr>
            <a:xfrm>
              <a:off x="0" y="2895600"/>
              <a:ext cx="5715000" cy="6096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3400" y="30181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751458" y="10640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30471" y="647791"/>
            <a:ext cx="4953266" cy="933034"/>
            <a:chOff x="135772" y="2996918"/>
            <a:chExt cx="4953266" cy="933034"/>
          </a:xfrm>
        </p:grpSpPr>
        <p:sp>
          <p:nvSpPr>
            <p:cNvPr id="68" name="Right Arrow 67"/>
            <p:cNvSpPr/>
            <p:nvPr/>
          </p:nvSpPr>
          <p:spPr>
            <a:xfrm rot="20819439">
              <a:off x="135772" y="2996918"/>
              <a:ext cx="4953266" cy="6448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09600" y="3560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694058" y="487077"/>
            <a:ext cx="643540" cy="1312632"/>
            <a:chOff x="1600200" y="5138047"/>
            <a:chExt cx="643540" cy="1312632"/>
          </a:xfrm>
        </p:grpSpPr>
        <p:sp>
          <p:nvSpPr>
            <p:cNvPr id="71" name="Right Arrow 70"/>
            <p:cNvSpPr/>
            <p:nvPr/>
          </p:nvSpPr>
          <p:spPr>
            <a:xfrm rot="18754199">
              <a:off x="1508758" y="5715696"/>
              <a:ext cx="1312632" cy="15733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600200" y="57266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</p:grpSp>
      <p:sp>
        <p:nvSpPr>
          <p:cNvPr id="73" name="Right Arrow 72"/>
          <p:cNvSpPr/>
          <p:nvPr/>
        </p:nvSpPr>
        <p:spPr>
          <a:xfrm rot="16200000">
            <a:off x="6804064" y="903053"/>
            <a:ext cx="1659245" cy="152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08" y="1093904"/>
            <a:ext cx="2438400" cy="17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5" name="Object 74"/>
          <p:cNvGraphicFramePr>
            <a:graphicFrameLocks noChangeAspect="1"/>
          </p:cNvGraphicFramePr>
          <p:nvPr/>
        </p:nvGraphicFramePr>
        <p:xfrm>
          <a:off x="9287538" y="3706202"/>
          <a:ext cx="267970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81080" imgH="863280" progId="Equation.DSMT4">
                  <p:embed/>
                </p:oleObj>
              </mc:Choice>
              <mc:Fallback>
                <p:oleObj name="Equation" r:id="rId6" imgW="1981080" imgH="863280" progId="Equation.DSMT4">
                  <p:embed/>
                  <p:pic>
                    <p:nvPicPr>
                      <p:cNvPr id="75" name="Object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7538" y="3706202"/>
                        <a:ext cx="2679700" cy="1165225"/>
                      </a:xfrm>
                      <a:prstGeom prst="rect">
                        <a:avLst/>
                      </a:prstGeom>
                      <a:solidFill>
                        <a:srgbClr val="F4B183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6" name="Straight Arrow Connector 75"/>
          <p:cNvCxnSpPr/>
          <p:nvPr/>
        </p:nvCxnSpPr>
        <p:spPr>
          <a:xfrm flipV="1">
            <a:off x="8208658" y="591064"/>
            <a:ext cx="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284858" y="1395648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baseline="-25000" dirty="0"/>
              <a:t>0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8451731" y="565219"/>
            <a:ext cx="1603" cy="48357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618608" y="559532"/>
            <a:ext cx="129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Detuning, </a:t>
            </a:r>
            <a:r>
              <a:rPr lang="el-GR" b="1" dirty="0"/>
              <a:t>δ</a:t>
            </a:r>
            <a:endParaRPr lang="en-US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9739119" y="3155634"/>
            <a:ext cx="22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1: Probe,   2: Coupling</a:t>
            </a:r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/>
        </p:nvGraphicFramePr>
        <p:xfrm>
          <a:off x="6097638" y="1725224"/>
          <a:ext cx="322588" cy="430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253800" progId="Equation.DSMT4">
                  <p:embed/>
                </p:oleObj>
              </mc:Choice>
              <mc:Fallback>
                <p:oleObj name="Equation" r:id="rId8" imgW="190440" imgH="253800" progId="Equation.DSMT4">
                  <p:embed/>
                  <p:pic>
                    <p:nvPicPr>
                      <p:cNvPr id="82" name="Object 8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97638" y="1725224"/>
                        <a:ext cx="322588" cy="430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82"/>
          <p:cNvGraphicFramePr>
            <a:graphicFrameLocks noChangeAspect="1"/>
          </p:cNvGraphicFramePr>
          <p:nvPr/>
        </p:nvGraphicFramePr>
        <p:xfrm>
          <a:off x="4329381" y="1508577"/>
          <a:ext cx="3429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253800" progId="Equation.DSMT4">
                  <p:embed/>
                </p:oleObj>
              </mc:Choice>
              <mc:Fallback>
                <p:oleObj name="Equation" r:id="rId10" imgW="203040" imgH="253800" progId="Equation.DSMT4">
                  <p:embed/>
                  <p:pic>
                    <p:nvPicPr>
                      <p:cNvPr id="83" name="Object 8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29381" y="1508577"/>
                        <a:ext cx="342900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ChangeAspect="1"/>
          </p:cNvGraphicFramePr>
          <p:nvPr/>
        </p:nvGraphicFramePr>
        <p:xfrm>
          <a:off x="6153612" y="356650"/>
          <a:ext cx="3651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5640" imgH="253800" progId="Equation.DSMT4">
                  <p:embed/>
                </p:oleObj>
              </mc:Choice>
              <mc:Fallback>
                <p:oleObj name="Equation" r:id="rId12" imgW="215640" imgH="253800" progId="Equation.DSMT4">
                  <p:embed/>
                  <p:pic>
                    <p:nvPicPr>
                      <p:cNvPr id="84" name="Object 8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53612" y="356650"/>
                        <a:ext cx="3651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Straight Arrow Connector 84"/>
          <p:cNvCxnSpPr/>
          <p:nvPr/>
        </p:nvCxnSpPr>
        <p:spPr>
          <a:xfrm flipV="1">
            <a:off x="9454621" y="2078290"/>
            <a:ext cx="1363056" cy="16882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0" y="-39826"/>
            <a:ext cx="468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Electromagnetically Induced Transparency (EIT)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93761" y="-31574"/>
            <a:ext cx="678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More number probe pulses can be stored and processed in parallel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0" y="15766"/>
            <a:ext cx="3499942" cy="1374516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 light using EIT</a:t>
            </a:r>
          </a:p>
        </p:txBody>
      </p:sp>
      <p:pic>
        <p:nvPicPr>
          <p:cNvPr id="106" name="Picture 6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48" y="3908970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45" y="3860005"/>
            <a:ext cx="1323954" cy="5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Rectangle 112"/>
          <p:cNvSpPr/>
          <p:nvPr/>
        </p:nvSpPr>
        <p:spPr>
          <a:xfrm>
            <a:off x="3957145" y="3565536"/>
            <a:ext cx="2081048" cy="1038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8" name="Straight Connector 77"/>
          <p:cNvCxnSpPr/>
          <p:nvPr/>
        </p:nvCxnSpPr>
        <p:spPr>
          <a:xfrm>
            <a:off x="6913262" y="979253"/>
            <a:ext cx="1745675" cy="17678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4595208" y="2707472"/>
            <a:ext cx="559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More signals could be stored  by applying  magnetic  field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4563242" y="3148906"/>
            <a:ext cx="539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Multiple frequency probe channels for communication</a:t>
            </a:r>
          </a:p>
        </p:txBody>
      </p:sp>
      <p:pic>
        <p:nvPicPr>
          <p:cNvPr id="152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4" y="530729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14" y="482239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ounded Rectangle 153"/>
          <p:cNvSpPr/>
          <p:nvPr/>
        </p:nvSpPr>
        <p:spPr>
          <a:xfrm>
            <a:off x="7041946" y="502155"/>
            <a:ext cx="1613324" cy="465860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4" y="1264154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14" y="1215664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Rounded Rectangle 156"/>
          <p:cNvSpPr/>
          <p:nvPr/>
        </p:nvSpPr>
        <p:spPr>
          <a:xfrm>
            <a:off x="7057712" y="1235580"/>
            <a:ext cx="1613324" cy="465860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80" y="2026154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180" y="1977664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Rounded Rectangle 159"/>
          <p:cNvSpPr/>
          <p:nvPr/>
        </p:nvSpPr>
        <p:spPr>
          <a:xfrm>
            <a:off x="7041946" y="1997579"/>
            <a:ext cx="1613324" cy="485775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/>
        </p:nvSpPr>
        <p:spPr>
          <a:xfrm>
            <a:off x="7715101" y="2295122"/>
            <a:ext cx="2936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0" y="15766"/>
            <a:ext cx="3499942" cy="1374516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 light using EIT</a:t>
            </a: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75" y="2048846"/>
            <a:ext cx="3803356" cy="2938784"/>
          </a:xfrm>
          <a:prstGeom prst="rect">
            <a:avLst/>
          </a:prstGeom>
        </p:spPr>
      </p:pic>
      <p:sp>
        <p:nvSpPr>
          <p:cNvPr id="164" name="Rectangle 163"/>
          <p:cNvSpPr/>
          <p:nvPr/>
        </p:nvSpPr>
        <p:spPr>
          <a:xfrm>
            <a:off x="27837" y="5290727"/>
            <a:ext cx="4152229" cy="1057065"/>
          </a:xfrm>
          <a:prstGeom prst="rect">
            <a:avLst/>
          </a:prstGeom>
          <a:solidFill>
            <a:srgbClr val="002060"/>
          </a:solidFill>
          <a:effectLst>
            <a:glow rad="101600">
              <a:schemeClr val="accent6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latin typeface="+mj-lt"/>
              </a:rPr>
              <a:t>Multiple frequency or Multi window EIT</a:t>
            </a:r>
          </a:p>
        </p:txBody>
      </p:sp>
      <p:pic>
        <p:nvPicPr>
          <p:cNvPr id="165" name="Picture 6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48" y="3861672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6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94" y="3837782"/>
            <a:ext cx="1104034" cy="51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" name="TextBox 166"/>
          <p:cNvSpPr txBox="1"/>
          <p:nvPr/>
        </p:nvSpPr>
        <p:spPr>
          <a:xfrm>
            <a:off x="3360880" y="4800765"/>
            <a:ext cx="899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Multiple frequency probe pulses could be stored in same Vapor cell using magnetic fields </a:t>
            </a:r>
          </a:p>
        </p:txBody>
      </p:sp>
      <p:pic>
        <p:nvPicPr>
          <p:cNvPr id="16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45" y="3812707"/>
            <a:ext cx="1323954" cy="5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534" y="3772478"/>
            <a:ext cx="1323954" cy="5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" name="Rounded Rectangle 169"/>
          <p:cNvSpPr/>
          <p:nvPr/>
        </p:nvSpPr>
        <p:spPr>
          <a:xfrm>
            <a:off x="7086614" y="3669084"/>
            <a:ext cx="2316045" cy="869786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/>
          <p:cNvSpPr txBox="1"/>
          <p:nvPr/>
        </p:nvSpPr>
        <p:spPr>
          <a:xfrm>
            <a:off x="5147280" y="5199041"/>
            <a:ext cx="480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</a:rPr>
              <a:t>Example 2 frequencies,,,,,,it could be more,,,,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3957145" y="3518238"/>
            <a:ext cx="2081048" cy="1038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3" name="Rectangle 1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28001" r="27250" b="11851"/>
          <a:stretch/>
        </p:blipFill>
        <p:spPr>
          <a:xfrm>
            <a:off x="0" y="0"/>
            <a:ext cx="4462015" cy="3019298"/>
          </a:xfrm>
          <a:prstGeom prst="rect">
            <a:avLst/>
          </a:prstGeom>
        </p:spPr>
      </p:pic>
      <p:pic>
        <p:nvPicPr>
          <p:cNvPr id="175" name="Picture 174"/>
          <p:cNvPicPr/>
          <p:nvPr/>
        </p:nvPicPr>
        <p:blipFill>
          <a:blip r:embed="rId20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15" y="0"/>
            <a:ext cx="3609930" cy="228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Picture 175"/>
          <p:cNvPicPr/>
          <p:nvPr/>
        </p:nvPicPr>
        <p:blipFill rotWithShape="1">
          <a:blip r:embed="rId21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6609" r="38771" b="7940"/>
          <a:stretch/>
        </p:blipFill>
        <p:spPr bwMode="auto">
          <a:xfrm>
            <a:off x="5297613" y="2280238"/>
            <a:ext cx="2238318" cy="114876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TextBox 176"/>
          <p:cNvSpPr txBox="1"/>
          <p:nvPr/>
        </p:nvSpPr>
        <p:spPr>
          <a:xfrm>
            <a:off x="8071965" y="-51773"/>
            <a:ext cx="406749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Novelty</a:t>
            </a:r>
          </a:p>
          <a:p>
            <a:r>
              <a:rPr lang="en-US" dirty="0">
                <a:solidFill>
                  <a:srgbClr val="FFC000"/>
                </a:solidFill>
              </a:rPr>
              <a:t>•    Number of EIT transparency peaks in presence of magnetic field is  9 at 18 Gauss.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•     Wide scale </a:t>
            </a:r>
            <a:r>
              <a:rPr lang="en-US" dirty="0" err="1">
                <a:solidFill>
                  <a:srgbClr val="FFC000"/>
                </a:solidFill>
              </a:rPr>
              <a:t>tunability</a:t>
            </a:r>
            <a:r>
              <a:rPr lang="en-US" dirty="0">
                <a:solidFill>
                  <a:srgbClr val="FFC000"/>
                </a:solidFill>
              </a:rPr>
              <a:t> can be achieved with respect to spectral positions of the peaks.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•    EIT based atomic memory is shown to be competent with other multi mode protocols.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78" name="Picture 1768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2" t="27697" r="15584" b="34374"/>
          <a:stretch/>
        </p:blipFill>
        <p:spPr bwMode="auto">
          <a:xfrm>
            <a:off x="42627" y="4028473"/>
            <a:ext cx="3755297" cy="19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74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2" t="19821" r="21539" b="51241"/>
          <a:stretch/>
        </p:blipFill>
        <p:spPr bwMode="auto">
          <a:xfrm>
            <a:off x="6330038" y="3519067"/>
            <a:ext cx="2088750" cy="187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Picture 178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20869" r="14744" b="26199"/>
          <a:stretch/>
        </p:blipFill>
        <p:spPr bwMode="auto">
          <a:xfrm>
            <a:off x="9255094" y="3534833"/>
            <a:ext cx="2384611" cy="189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TextBox 181"/>
          <p:cNvSpPr txBox="1"/>
          <p:nvPr/>
        </p:nvSpPr>
        <p:spPr>
          <a:xfrm>
            <a:off x="6317399" y="5410353"/>
            <a:ext cx="22349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</a:rPr>
              <a:t>We observed narrowing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of EIT spectral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width by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using  LG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beams for coupling light.</a:t>
            </a:r>
          </a:p>
          <a:p>
            <a:pPr algn="ctr"/>
            <a:endParaRPr lang="en-IN" sz="1600" dirty="0"/>
          </a:p>
        </p:txBody>
      </p:sp>
      <p:sp>
        <p:nvSpPr>
          <p:cNvPr id="183" name="TextBox 182"/>
          <p:cNvSpPr txBox="1"/>
          <p:nvPr/>
        </p:nvSpPr>
        <p:spPr>
          <a:xfrm>
            <a:off x="5332224" y="5680113"/>
            <a:ext cx="1177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Novelty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6736" y="5426119"/>
            <a:ext cx="35503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600" dirty="0">
                <a:solidFill>
                  <a:srgbClr val="FFC000"/>
                </a:solidFill>
              </a:rPr>
              <a:t>EIT with narrow  transparency width has  potential application</a:t>
            </a:r>
          </a:p>
          <a:p>
            <a:pPr algn="ctr" fontAlgn="base"/>
            <a:r>
              <a:rPr lang="en-US" sz="1600" dirty="0">
                <a:solidFill>
                  <a:srgbClr val="FFC000"/>
                </a:solidFill>
              </a:rPr>
              <a:t> towards slow light for quantum memory devices. Very low group velocities  could be achieved</a:t>
            </a:r>
          </a:p>
          <a:p>
            <a:endParaRPr lang="en-IN" dirty="0">
              <a:solidFill>
                <a:srgbClr val="FFC000"/>
              </a:solidFill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23275" y="-20423"/>
            <a:ext cx="1726696" cy="104052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EIT in  Presence of Magnetic field</a:t>
            </a:r>
            <a:endParaRPr lang="en-IN" dirty="0"/>
          </a:p>
        </p:txBody>
      </p:sp>
      <p:sp>
        <p:nvSpPr>
          <p:cNvPr id="185" name="Rounded Rectangle 184"/>
          <p:cNvSpPr/>
          <p:nvPr/>
        </p:nvSpPr>
        <p:spPr>
          <a:xfrm>
            <a:off x="41996" y="3061038"/>
            <a:ext cx="2159876" cy="92257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 Effects of  Structured light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67242" r="57591" b="25862"/>
          <a:stretch/>
        </p:blipFill>
        <p:spPr bwMode="auto">
          <a:xfrm rot="5400000">
            <a:off x="3706766" y="4717973"/>
            <a:ext cx="2414564" cy="79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06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-1.85185E-6 L 0.28019 -0.00416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4.81481E-6 L 0.23433 -4.81481E-6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199E-6 0.00232 L 0.30885 -0.00185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0.00232 L 0.28215 -0.00231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113E-6 -7.40741E-7 L 0.23889 -0.00417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62" grpId="0" animBg="1"/>
      <p:bldP spid="62" grpId="1" animBg="1"/>
      <p:bldP spid="62" grpId="2" animBg="1"/>
      <p:bldP spid="66" grpId="0"/>
      <p:bldP spid="66" grpId="1"/>
      <p:bldP spid="66" grpId="2"/>
      <p:bldP spid="73" grpId="0" animBg="1"/>
      <p:bldP spid="73" grpId="1" animBg="1"/>
      <p:bldP spid="77" grpId="0"/>
      <p:bldP spid="77" grpId="1"/>
      <p:bldP spid="80" grpId="0"/>
      <p:bldP spid="80" grpId="1"/>
      <p:bldP spid="80" grpId="2"/>
      <p:bldP spid="81" grpId="0"/>
      <p:bldP spid="81" grpId="1"/>
      <p:bldP spid="87" grpId="0"/>
      <p:bldP spid="90" grpId="0"/>
      <p:bldP spid="103" grpId="0" animBg="1"/>
      <p:bldP spid="150" grpId="0"/>
      <p:bldP spid="151" grpId="0"/>
      <p:bldP spid="154" grpId="0" animBg="1"/>
      <p:bldP spid="157" grpId="0" animBg="1"/>
      <p:bldP spid="160" grpId="0" animBg="1"/>
      <p:bldP spid="161" grpId="0"/>
      <p:bldP spid="161" grpId="1"/>
      <p:bldP spid="162" grpId="0" animBg="1"/>
      <p:bldP spid="164" grpId="0" animBg="1"/>
      <p:bldP spid="167" grpId="0"/>
      <p:bldP spid="170" grpId="0" animBg="1"/>
      <p:bldP spid="171" grpId="0"/>
      <p:bldP spid="172" grpId="0" animBg="1"/>
      <p:bldP spid="173" grpId="0" animBg="1"/>
      <p:bldP spid="177" grpId="0"/>
      <p:bldP spid="182" grpId="0"/>
      <p:bldP spid="183" grpId="0"/>
      <p:bldP spid="15" grpId="0"/>
      <p:bldP spid="184" grpId="0" animBg="1"/>
      <p:bldP spid="1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04957" y="-126113"/>
            <a:ext cx="12415056" cy="709447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3939" y="-94581"/>
            <a:ext cx="1014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   Research set up’s available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5183" y="255231"/>
            <a:ext cx="650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Research facilities developed at Optics Lab 1 (18B, Block 4) 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4958" y="585294"/>
            <a:ext cx="12369798" cy="16582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137942" y="569525"/>
            <a:ext cx="558800" cy="16582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N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42" y="632593"/>
            <a:ext cx="3314700" cy="16582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11442" y="798461"/>
            <a:ext cx="21423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Experimental set up </a:t>
            </a:r>
          </a:p>
          <a:p>
            <a:r>
              <a:rPr lang="en-US" b="1" dirty="0">
                <a:solidFill>
                  <a:srgbClr val="002060"/>
                </a:solidFill>
              </a:rPr>
              <a:t>For absorption </a:t>
            </a:r>
          </a:p>
          <a:p>
            <a:r>
              <a:rPr lang="en-US" b="1" dirty="0">
                <a:solidFill>
                  <a:srgbClr val="002060"/>
                </a:solidFill>
              </a:rPr>
              <a:t>spectroscopy</a:t>
            </a:r>
          </a:p>
          <a:p>
            <a:r>
              <a:rPr lang="en-US" b="1" dirty="0">
                <a:solidFill>
                  <a:srgbClr val="002060"/>
                </a:solidFill>
              </a:rPr>
              <a:t>for </a:t>
            </a:r>
            <a:r>
              <a:rPr lang="en-US" b="1" dirty="0" err="1">
                <a:solidFill>
                  <a:srgbClr val="002060"/>
                </a:solidFill>
              </a:rPr>
              <a:t>Rb</a:t>
            </a:r>
            <a:r>
              <a:rPr lang="en-US" b="1" dirty="0">
                <a:solidFill>
                  <a:srgbClr val="002060"/>
                </a:solidFill>
              </a:rPr>
              <a:t> atoms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04959" y="2309428"/>
            <a:ext cx="12369799" cy="16582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6043442" y="569526"/>
            <a:ext cx="558800" cy="16582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9828042" y="659961"/>
            <a:ext cx="208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Experimental set up </a:t>
            </a:r>
          </a:p>
          <a:p>
            <a:r>
              <a:rPr lang="en-US" b="1" dirty="0">
                <a:solidFill>
                  <a:srgbClr val="002060"/>
                </a:solidFill>
              </a:rPr>
              <a:t>For saturation absorption </a:t>
            </a:r>
          </a:p>
          <a:p>
            <a:r>
              <a:rPr lang="en-US" b="1" dirty="0">
                <a:solidFill>
                  <a:srgbClr val="002060"/>
                </a:solidFill>
              </a:rPr>
              <a:t>spectroscopy (SAS)</a:t>
            </a:r>
          </a:p>
          <a:p>
            <a:r>
              <a:rPr lang="en-US" b="1" dirty="0">
                <a:solidFill>
                  <a:srgbClr val="002060"/>
                </a:solidFill>
              </a:rPr>
              <a:t>for </a:t>
            </a:r>
            <a:r>
              <a:rPr lang="en-US" b="1" dirty="0" err="1">
                <a:solidFill>
                  <a:srgbClr val="002060"/>
                </a:solidFill>
              </a:rPr>
              <a:t>Rb</a:t>
            </a:r>
            <a:r>
              <a:rPr lang="en-US" b="1" dirty="0">
                <a:solidFill>
                  <a:srgbClr val="002060"/>
                </a:solidFill>
              </a:rPr>
              <a:t> atoms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t="3696" r="59016" b="17220"/>
          <a:stretch/>
        </p:blipFill>
        <p:spPr>
          <a:xfrm rot="5400000">
            <a:off x="7386040" y="-214269"/>
            <a:ext cx="1658204" cy="3225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7942" y="2309429"/>
            <a:ext cx="558800" cy="165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N" dirty="0"/>
          </a:p>
        </p:txBody>
      </p:sp>
      <p:pic>
        <p:nvPicPr>
          <p:cNvPr id="15" name="Picture 14"/>
          <p:cNvPicPr/>
          <p:nvPr/>
        </p:nvPicPr>
        <p:blipFill rotWithShape="1">
          <a:blip r:embed="rId4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6609" r="38771" b="7940"/>
          <a:stretch/>
        </p:blipFill>
        <p:spPr bwMode="auto">
          <a:xfrm>
            <a:off x="696742" y="2309429"/>
            <a:ext cx="2533342" cy="16582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230084" y="2700201"/>
            <a:ext cx="225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Zeeman spectroscopy</a:t>
            </a:r>
          </a:p>
          <a:p>
            <a:r>
              <a:rPr lang="en-US" b="1" dirty="0">
                <a:solidFill>
                  <a:srgbClr val="002060"/>
                </a:solidFill>
              </a:rPr>
              <a:t>For </a:t>
            </a:r>
            <a:r>
              <a:rPr lang="en-US" b="1" dirty="0" err="1">
                <a:solidFill>
                  <a:srgbClr val="002060"/>
                </a:solidFill>
              </a:rPr>
              <a:t>Rb</a:t>
            </a:r>
            <a:r>
              <a:rPr lang="en-US" b="1" dirty="0">
                <a:solidFill>
                  <a:srgbClr val="002060"/>
                </a:solidFill>
              </a:rPr>
              <a:t> atoms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04958" y="4040227"/>
            <a:ext cx="12369799" cy="28020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6043442" y="2309428"/>
            <a:ext cx="558800" cy="16582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IN" dirty="0"/>
          </a:p>
        </p:txBody>
      </p:sp>
      <p:pic>
        <p:nvPicPr>
          <p:cNvPr id="19" name="Picture 18"/>
          <p:cNvPicPr/>
          <p:nvPr/>
        </p:nvPicPr>
        <p:blipFill>
          <a:blip r:embed="rId5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942" y="2322129"/>
            <a:ext cx="3223948" cy="16582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9980784" y="2401847"/>
            <a:ext cx="15772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Experimental </a:t>
            </a:r>
          </a:p>
          <a:p>
            <a:r>
              <a:rPr lang="en-US" b="1" dirty="0">
                <a:solidFill>
                  <a:srgbClr val="002060"/>
                </a:solidFill>
              </a:rPr>
              <a:t>set up for</a:t>
            </a:r>
          </a:p>
          <a:p>
            <a:r>
              <a:rPr lang="en-US" b="1" dirty="0">
                <a:solidFill>
                  <a:srgbClr val="002060"/>
                </a:solidFill>
              </a:rPr>
              <a:t> Multi window</a:t>
            </a:r>
          </a:p>
          <a:p>
            <a:r>
              <a:rPr lang="en-US" b="1" dirty="0">
                <a:solidFill>
                  <a:srgbClr val="002060"/>
                </a:solidFill>
              </a:rPr>
              <a:t>EIT</a:t>
            </a:r>
          </a:p>
          <a:p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7942" y="4040229"/>
            <a:ext cx="558800" cy="2802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IN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44612" r="17257" b="28956"/>
          <a:stretch/>
        </p:blipFill>
        <p:spPr bwMode="auto">
          <a:xfrm>
            <a:off x="709004" y="4040229"/>
            <a:ext cx="5444819" cy="269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477251" y="4458607"/>
            <a:ext cx="1732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Experimental </a:t>
            </a:r>
          </a:p>
          <a:p>
            <a:r>
              <a:rPr lang="en-US" b="1" dirty="0">
                <a:solidFill>
                  <a:srgbClr val="002060"/>
                </a:solidFill>
              </a:rPr>
              <a:t>set up for EIT, </a:t>
            </a:r>
          </a:p>
          <a:p>
            <a:r>
              <a:rPr lang="en-US" b="1" dirty="0">
                <a:solidFill>
                  <a:srgbClr val="002060"/>
                </a:solidFill>
              </a:rPr>
              <a:t>using structured</a:t>
            </a:r>
          </a:p>
          <a:p>
            <a:r>
              <a:rPr lang="en-US" b="1" dirty="0">
                <a:solidFill>
                  <a:srgbClr val="002060"/>
                </a:solidFill>
              </a:rPr>
              <a:t> light </a:t>
            </a:r>
            <a:r>
              <a:rPr lang="en-US" b="1" dirty="0" err="1">
                <a:solidFill>
                  <a:srgbClr val="002060"/>
                </a:solidFill>
              </a:rPr>
              <a:t>etc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700" y="4048543"/>
            <a:ext cx="4344297" cy="26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0" grpId="0" animBg="1"/>
      <p:bldP spid="12" grpId="0"/>
      <p:bldP spid="14" grpId="0" animBg="1"/>
      <p:bldP spid="16" grpId="0"/>
      <p:bldP spid="17" grpId="0" animBg="1"/>
      <p:bldP spid="18" grpId="0" animBg="1"/>
      <p:bldP spid="20" grpId="0"/>
      <p:bldP spid="21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55" y="-46926"/>
            <a:ext cx="12192000" cy="705378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85980"/>
            <a:ext cx="5802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Electromagnetically Induced Transparency </a:t>
            </a:r>
          </a:p>
          <a:p>
            <a:r>
              <a:rPr lang="en-US" sz="2400" dirty="0">
                <a:solidFill>
                  <a:srgbClr val="FFC000"/>
                </a:solidFill>
              </a:rPr>
              <a:t>(EIT)  in alkali vapor system  (</a:t>
            </a:r>
            <a:r>
              <a:rPr lang="en-US" sz="2400" dirty="0" err="1">
                <a:solidFill>
                  <a:srgbClr val="FFC000"/>
                </a:solidFill>
              </a:rPr>
              <a:t>Exp</a:t>
            </a:r>
            <a:r>
              <a:rPr lang="en-US" sz="2400" dirty="0">
                <a:solidFill>
                  <a:srgbClr val="FFC000"/>
                </a:solidFill>
              </a:rPr>
              <a:t> and Theory)</a:t>
            </a:r>
            <a:endParaRPr lang="en-IN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09904" y="1255986"/>
            <a:ext cx="2159876" cy="104052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Presence of Magnetic field</a:t>
            </a:r>
            <a:endParaRPr lang="en-IN" dirty="0"/>
          </a:p>
        </p:txBody>
      </p:sp>
      <p:sp>
        <p:nvSpPr>
          <p:cNvPr id="8" name="Rounded Rectangle 7"/>
          <p:cNvSpPr/>
          <p:nvPr/>
        </p:nvSpPr>
        <p:spPr>
          <a:xfrm>
            <a:off x="3525866" y="1255986"/>
            <a:ext cx="2159876" cy="10405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 Effects of  Structured light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16059" y="1255986"/>
            <a:ext cx="2159876" cy="10405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EIT in </a:t>
            </a:r>
            <a:r>
              <a:rPr lang="en-US" dirty="0" err="1"/>
              <a:t>Ultracold</a:t>
            </a:r>
            <a:r>
              <a:rPr lang="en-US" dirty="0"/>
              <a:t> atoms</a:t>
            </a:r>
            <a:endParaRPr lang="en-IN" dirty="0"/>
          </a:p>
        </p:txBody>
      </p:sp>
      <p:sp>
        <p:nvSpPr>
          <p:cNvPr id="11" name="Rounded Rectangle 10"/>
          <p:cNvSpPr/>
          <p:nvPr/>
        </p:nvSpPr>
        <p:spPr>
          <a:xfrm>
            <a:off x="9190944" y="1255986"/>
            <a:ext cx="2159876" cy="10405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EIT in Engineered atoms</a:t>
            </a:r>
            <a:endParaRPr lang="en-IN" dirty="0"/>
          </a:p>
        </p:txBody>
      </p:sp>
      <p:sp>
        <p:nvSpPr>
          <p:cNvPr id="12" name="Rounded Rectangle 11"/>
          <p:cNvSpPr/>
          <p:nvPr/>
        </p:nvSpPr>
        <p:spPr>
          <a:xfrm>
            <a:off x="4345673" y="2935444"/>
            <a:ext cx="3499945" cy="115088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Technology</a:t>
            </a:r>
          </a:p>
          <a:p>
            <a:pPr algn="ctr"/>
            <a:r>
              <a:rPr lang="en-US" dirty="0"/>
              <a:t>Slow light</a:t>
            </a:r>
          </a:p>
          <a:p>
            <a:pPr algn="ctr"/>
            <a:r>
              <a:rPr lang="en-US" dirty="0"/>
              <a:t>Quantum Memory (QM)</a:t>
            </a:r>
            <a:endParaRPr lang="en-IN" dirty="0"/>
          </a:p>
        </p:txBody>
      </p:sp>
      <p:sp>
        <p:nvSpPr>
          <p:cNvPr id="13" name="Down Arrow 12"/>
          <p:cNvSpPr/>
          <p:nvPr/>
        </p:nvSpPr>
        <p:spPr>
          <a:xfrm>
            <a:off x="5202625" y="2412121"/>
            <a:ext cx="1718441" cy="49179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Down Arrow 13"/>
          <p:cNvSpPr/>
          <p:nvPr/>
        </p:nvSpPr>
        <p:spPr>
          <a:xfrm>
            <a:off x="1284884" y="2296509"/>
            <a:ext cx="50885" cy="18119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ounded Rectangle 14"/>
          <p:cNvSpPr/>
          <p:nvPr/>
        </p:nvSpPr>
        <p:spPr>
          <a:xfrm>
            <a:off x="409904" y="4139983"/>
            <a:ext cx="2128345" cy="12864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Multiple frequency </a:t>
            </a:r>
          </a:p>
          <a:p>
            <a:pPr algn="ctr"/>
            <a:r>
              <a:rPr lang="en-US" dirty="0"/>
              <a:t>EIT windows for</a:t>
            </a:r>
          </a:p>
          <a:p>
            <a:pPr algn="ctr"/>
            <a:r>
              <a:rPr lang="en-US" dirty="0"/>
              <a:t>QM </a:t>
            </a:r>
          </a:p>
          <a:p>
            <a:pPr algn="ctr"/>
            <a:endParaRPr lang="en-IN" dirty="0"/>
          </a:p>
        </p:txBody>
      </p:sp>
      <p:sp>
        <p:nvSpPr>
          <p:cNvPr id="16" name="Rounded Rectangle 15"/>
          <p:cNvSpPr/>
          <p:nvPr/>
        </p:nvSpPr>
        <p:spPr>
          <a:xfrm>
            <a:off x="3462802" y="4291285"/>
            <a:ext cx="2128345" cy="1150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Very Narrow EIT window for ultra slow light</a:t>
            </a:r>
          </a:p>
          <a:p>
            <a:pPr algn="ctr"/>
            <a:endParaRPr lang="en-IN" dirty="0"/>
          </a:p>
        </p:txBody>
      </p:sp>
      <p:sp>
        <p:nvSpPr>
          <p:cNvPr id="17" name="Down Arrow 16"/>
          <p:cNvSpPr/>
          <p:nvPr/>
        </p:nvSpPr>
        <p:spPr>
          <a:xfrm>
            <a:off x="4120400" y="2312276"/>
            <a:ext cx="101771" cy="194747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ounded Rectangle 17"/>
          <p:cNvSpPr/>
          <p:nvPr/>
        </p:nvSpPr>
        <p:spPr>
          <a:xfrm>
            <a:off x="7286296" y="4162064"/>
            <a:ext cx="2128345" cy="1150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Highly efficient EIT system for QM  applications</a:t>
            </a:r>
          </a:p>
          <a:p>
            <a:pPr algn="ctr"/>
            <a:endParaRPr lang="en-IN" dirty="0"/>
          </a:p>
        </p:txBody>
      </p:sp>
      <p:sp>
        <p:nvSpPr>
          <p:cNvPr id="19" name="Down Arrow 18"/>
          <p:cNvSpPr/>
          <p:nvPr/>
        </p:nvSpPr>
        <p:spPr>
          <a:xfrm>
            <a:off x="8146926" y="2321691"/>
            <a:ext cx="101771" cy="17867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ounded Rectangle 19"/>
          <p:cNvSpPr/>
          <p:nvPr/>
        </p:nvSpPr>
        <p:spPr>
          <a:xfrm>
            <a:off x="9677396" y="4163595"/>
            <a:ext cx="2128345" cy="11508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Novel system for</a:t>
            </a:r>
          </a:p>
          <a:p>
            <a:pPr algn="ctr"/>
            <a:r>
              <a:rPr lang="en-US" dirty="0"/>
              <a:t>Performing EIT  and its applications </a:t>
            </a:r>
            <a:endParaRPr lang="en-IN" dirty="0"/>
          </a:p>
        </p:txBody>
      </p:sp>
      <p:sp>
        <p:nvSpPr>
          <p:cNvPr id="21" name="Down Arrow 20"/>
          <p:cNvSpPr/>
          <p:nvPr/>
        </p:nvSpPr>
        <p:spPr>
          <a:xfrm>
            <a:off x="10396139" y="2296510"/>
            <a:ext cx="101771" cy="18119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" name="Straight Connector 2"/>
          <p:cNvCxnSpPr/>
          <p:nvPr/>
        </p:nvCxnSpPr>
        <p:spPr>
          <a:xfrm>
            <a:off x="5668977" y="-12700"/>
            <a:ext cx="16765" cy="1999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 rot="16200000">
            <a:off x="9108541" y="3544871"/>
            <a:ext cx="759369" cy="4403857"/>
          </a:xfrm>
          <a:prstGeom prst="leftBrace">
            <a:avLst>
              <a:gd name="adj1" fmla="val 51451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ounded Rectangle 21"/>
          <p:cNvSpPr/>
          <p:nvPr/>
        </p:nvSpPr>
        <p:spPr>
          <a:xfrm>
            <a:off x="-34155" y="6394010"/>
            <a:ext cx="12192000" cy="476032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Memory, Quantum Information, Quantum Computers, Wireless Quantum communication, Quantum Repeaters </a:t>
            </a:r>
            <a:r>
              <a:rPr lang="en-US" dirty="0" err="1"/>
              <a:t>etc</a:t>
            </a:r>
            <a:endParaRPr lang="en-IN" dirty="0"/>
          </a:p>
        </p:txBody>
      </p:sp>
      <p:sp>
        <p:nvSpPr>
          <p:cNvPr id="23" name="TextBox 22"/>
          <p:cNvSpPr txBox="1"/>
          <p:nvPr/>
        </p:nvSpPr>
        <p:spPr>
          <a:xfrm>
            <a:off x="292170" y="46925"/>
            <a:ext cx="14758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Research  </a:t>
            </a:r>
          </a:p>
          <a:p>
            <a:endParaRPr lang="en-IN" sz="3200" b="1" dirty="0">
              <a:solidFill>
                <a:schemeClr val="bg1"/>
              </a:solidFill>
            </a:endParaRP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9DC30226-E384-F9FC-72F4-FC146E4216BC}"/>
              </a:ext>
            </a:extLst>
          </p:cNvPr>
          <p:cNvSpPr/>
          <p:nvPr/>
        </p:nvSpPr>
        <p:spPr>
          <a:xfrm rot="16200000">
            <a:off x="2642856" y="2994411"/>
            <a:ext cx="715342" cy="5181244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95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9" grpId="0" animBg="1"/>
      <p:bldP spid="22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D29FE-DB8E-C6D1-FB79-9898FA1CE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36E8D7-7728-BE49-D94F-A401185536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en-US" sz="4400" b="0" i="0" dirty="0">
                <a:solidFill>
                  <a:srgbClr val="FF0000"/>
                </a:solidFill>
                <a:effectLst/>
                <a:latin typeface="Suisse Intl"/>
              </a:rPr>
              <a:t>The system of choice for the development:</a:t>
            </a:r>
          </a:p>
          <a:p>
            <a:pPr algn="ctr"/>
            <a:r>
              <a:rPr lang="en-US" sz="4400" b="1" dirty="0"/>
              <a:t>2D Magneto Optical Trap (2D MOT) using EIT protocol</a:t>
            </a:r>
          </a:p>
          <a:p>
            <a:pPr algn="ctr"/>
            <a:endParaRPr lang="en-US" sz="4400" b="0" i="0" dirty="0">
              <a:solidFill>
                <a:srgbClr val="FF0000"/>
              </a:solidFill>
              <a:effectLst/>
              <a:latin typeface="Suisse Intl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IN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A535EB-ED8D-5638-7209-D11640DBE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3395" cy="13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5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4483" r="12394" b="34698"/>
          <a:stretch/>
        </p:blipFill>
        <p:spPr bwMode="auto">
          <a:xfrm>
            <a:off x="31532" y="0"/>
            <a:ext cx="7819697" cy="165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7882761" y="78830"/>
                <a:ext cx="4240924" cy="152176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Novel Technique to increase the density of atoms using 2DMOT was theoretically proposed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v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𝑂𝐷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IN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761" y="78830"/>
                <a:ext cx="4240924" cy="1521765"/>
              </a:xfrm>
              <a:prstGeom prst="roundRect">
                <a:avLst/>
              </a:prstGeom>
              <a:blipFill rotWithShape="1">
                <a:blip r:embed="rId3"/>
                <a:stretch>
                  <a:fillRect t="-315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" y="1659076"/>
            <a:ext cx="5407572" cy="1162952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Ultra low group</a:t>
            </a:r>
          </a:p>
          <a:p>
            <a:pPr algn="ctr"/>
            <a:r>
              <a:rPr lang="en-US" b="1" dirty="0"/>
              <a:t>Velocities </a:t>
            </a:r>
          </a:p>
          <a:p>
            <a:pPr algn="ctr"/>
            <a:r>
              <a:rPr lang="en-US" b="1" dirty="0"/>
              <a:t>In 2D Magneto Optical Trap (2D MOT) using EIT</a:t>
            </a:r>
          </a:p>
          <a:p>
            <a:pPr algn="ctr"/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98" y="1663659"/>
            <a:ext cx="2787258" cy="2801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750" b="24627"/>
          <a:stretch/>
        </p:blipFill>
        <p:spPr>
          <a:xfrm>
            <a:off x="8370499" y="1659076"/>
            <a:ext cx="3753185" cy="2481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069" y="5076498"/>
            <a:ext cx="2768378" cy="1749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2" y="2715579"/>
            <a:ext cx="5508775" cy="3310759"/>
          </a:xfrm>
          <a:prstGeom prst="rect">
            <a:avLst/>
          </a:prstGeom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9" t="33754" r="32269" b="26925"/>
          <a:stretch/>
        </p:blipFill>
        <p:spPr bwMode="auto">
          <a:xfrm>
            <a:off x="7872979" y="4575917"/>
            <a:ext cx="4282237" cy="225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238625" y="2884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238625" y="2884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0" y="319450"/>
            <a:ext cx="1560786" cy="10405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EIT in </a:t>
            </a:r>
            <a:r>
              <a:rPr lang="en-US" dirty="0" err="1"/>
              <a:t>Ultracold</a:t>
            </a:r>
            <a:r>
              <a:rPr lang="en-US" dirty="0"/>
              <a:t> atoms</a:t>
            </a:r>
            <a:endParaRPr lang="en-IN" dirty="0"/>
          </a:p>
        </p:txBody>
      </p:sp>
      <p:sp>
        <p:nvSpPr>
          <p:cNvPr id="24" name="Rectangle 23"/>
          <p:cNvSpPr/>
          <p:nvPr/>
        </p:nvSpPr>
        <p:spPr>
          <a:xfrm>
            <a:off x="2785918" y="1150898"/>
            <a:ext cx="8759325" cy="487543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5" name="Content Placeholder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848810"/>
              </p:ext>
            </p:extLst>
          </p:nvPr>
        </p:nvGraphicFramePr>
        <p:xfrm>
          <a:off x="3436332" y="1583267"/>
          <a:ext cx="7284036" cy="3383182"/>
        </p:xfrm>
        <a:graphic>
          <a:graphicData uri="http://schemas.openxmlformats.org/drawingml/2006/table">
            <a:tbl>
              <a:tblPr/>
              <a:tblGrid>
                <a:gridCol w="7284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83182"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Novelty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A novel technique for slow light experiments using EIT in a two-dimensional magneto optical trap.</a:t>
                      </a: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A compact 2D-MOT design efficient for quantum memory applications with adjustable optical depth (OD) is proposed.</a:t>
                      </a:r>
                    </a:p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6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Based on the estimated  OD (500) for setup, we found that light group velocities as lower than few m/s</a:t>
                      </a: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With our design, it is possible to obtain a delay bandwidth product of 163, which is very high in comparison to previously obtained values.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0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63064" y="94596"/>
            <a:ext cx="2159876" cy="10405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EIT in Engineered atoms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2222940" y="94596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Title: Theoretical study on encapsulated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Rb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atom inside a C-60 cage for Quantum Technology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application using Electromagnetically Induced Transparency Protocol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Principal Investigator: Dr.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Raghavan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K .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Easwaran</a:t>
            </a:r>
            <a:endParaRPr lang="en-US" sz="1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 (2023) (Sanctioned)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26.97 Lakh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SERB, CRG, DST,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</a:p>
          <a:p>
            <a:endParaRPr lang="en-IN" sz="2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124" y="94596"/>
            <a:ext cx="1418897" cy="14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021" y="1709174"/>
            <a:ext cx="387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Breadth of my research work</a:t>
            </a:r>
            <a:endParaRPr lang="en-IN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17461" r="43172" b="33728"/>
          <a:stretch/>
        </p:blipFill>
        <p:spPr bwMode="auto">
          <a:xfrm>
            <a:off x="3219271" y="4296870"/>
            <a:ext cx="3071169" cy="246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672938" y="-26419"/>
            <a:ext cx="123916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-554264" y="-414068"/>
            <a:ext cx="13114324" cy="748772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ounded Rectangle 57"/>
          <p:cNvSpPr/>
          <p:nvPr/>
        </p:nvSpPr>
        <p:spPr>
          <a:xfrm>
            <a:off x="-46966" y="2564249"/>
            <a:ext cx="11949756" cy="139380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QMs as nodes in QC (Technology aspect)</a:t>
            </a:r>
            <a:endParaRPr lang="en-IN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8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ED743-10E4-BA93-61BA-993AFF14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A838-8056-D081-1387-9589BBCF2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177"/>
            <a:ext cx="8229600" cy="1143000"/>
          </a:xfrm>
        </p:spPr>
        <p:txBody>
          <a:bodyPr/>
          <a:lstStyle/>
          <a:p>
            <a:r>
              <a:rPr lang="en-IN" b="1" dirty="0"/>
              <a:t>M. Sc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02E0CCF-0B1C-B109-A4C1-AFCAB745BCD7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5997" cy="4725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232289554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59370506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5217466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197169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86980699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61670722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15510257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492931793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708318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7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Harsimran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Kaur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Mohd Faiz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Khan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2312PH17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13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Mohit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Kumar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55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Rahul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Kumar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223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Devendra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Kumar Kanwar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2312PH09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39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Sashank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Kumar Pandey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62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2312PH06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79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Dipankar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Mandal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2312PH11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393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Md Ayan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Nawaz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2312PH16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2202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Juwairiya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102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1808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48C2F75-C9AB-3E51-E1C7-7572F7B59B1D}"/>
              </a:ext>
            </a:extLst>
          </p:cNvPr>
          <p:cNvSpPr/>
          <p:nvPr/>
        </p:nvSpPr>
        <p:spPr>
          <a:xfrm>
            <a:off x="4017820" y="2281841"/>
            <a:ext cx="1069570" cy="68164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QM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B72E44-9490-7559-9C27-4658393DD0C9}"/>
              </a:ext>
            </a:extLst>
          </p:cNvPr>
          <p:cNvSpPr/>
          <p:nvPr/>
        </p:nvSpPr>
        <p:spPr>
          <a:xfrm>
            <a:off x="5273038" y="2277686"/>
            <a:ext cx="1069570" cy="673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QM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F96C66-D8F8-36AF-388C-0DAEB95F52F9}"/>
              </a:ext>
            </a:extLst>
          </p:cNvPr>
          <p:cNvSpPr txBox="1"/>
          <p:nvPr/>
        </p:nvSpPr>
        <p:spPr>
          <a:xfrm>
            <a:off x="532014" y="2413060"/>
            <a:ext cx="65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F9CE99-A6CB-5E50-A0B6-87393D3A6CC8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931025" y="2614351"/>
            <a:ext cx="3086795" cy="8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06663A-68DC-8837-5D49-6213802D5FE1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 flipV="1">
            <a:off x="6342608" y="2581101"/>
            <a:ext cx="3460868" cy="33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8E1F8E-180C-239C-953D-306F2229A2E5}"/>
              </a:ext>
            </a:extLst>
          </p:cNvPr>
          <p:cNvSpPr txBox="1"/>
          <p:nvPr/>
        </p:nvSpPr>
        <p:spPr>
          <a:xfrm>
            <a:off x="9803476" y="2396435"/>
            <a:ext cx="65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1932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123AB1-5502-FE5A-7E59-8EB4FEB63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63" y="830031"/>
            <a:ext cx="7028120" cy="5806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69B3A8-B931-DE15-7364-130DD3DD5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76" y="1"/>
            <a:ext cx="3949087" cy="16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12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123AB1-5502-FE5A-7E59-8EB4FEB63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963" y="830031"/>
            <a:ext cx="7028120" cy="5806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69B3A8-B931-DE15-7364-130DD3DD5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76" y="1"/>
            <a:ext cx="3949087" cy="16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37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2870F-5063-1439-9C0A-288ED97EC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8BFAA7-67FC-D722-C11F-5A29B4479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82" y="1341371"/>
            <a:ext cx="2023119" cy="8504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100C42-B875-F261-3474-B257C0A88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001" y="1341371"/>
            <a:ext cx="6127004" cy="50617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E5935F-0812-594E-828E-CBB1693D0C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8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 </a:t>
            </a: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IN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A317A-2369-94CD-0A8D-CE2B1735E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53395" cy="1304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DCE78-CA5F-A403-A972-2CCDC0845B92}"/>
              </a:ext>
            </a:extLst>
          </p:cNvPr>
          <p:cNvSpPr txBox="1"/>
          <p:nvPr/>
        </p:nvSpPr>
        <p:spPr>
          <a:xfrm>
            <a:off x="1202015" y="1860814"/>
            <a:ext cx="107485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b="1" i="0" dirty="0">
              <a:solidFill>
                <a:schemeClr val="bg1"/>
              </a:solidFill>
              <a:effectLst/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QR is a platform where entanglement swapping </a:t>
            </a:r>
            <a:r>
              <a:rPr lang="en-US" b="1" dirty="0" err="1">
                <a:solidFill>
                  <a:schemeClr val="bg1"/>
                </a:solidFill>
                <a:latin typeface="+mj-lt"/>
              </a:rPr>
              <a:t>occur’s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 and it must be simultaneous at all intermediate nodes in order to provide a link between two desired parties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b="1" i="0" dirty="0">
              <a:solidFill>
                <a:schemeClr val="bg1"/>
              </a:solidFill>
              <a:effectLst/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As a synchronizer: QMs synchronize entanglement swapping between non-neighboring nodes, while Bell state measurement (BSMs) project photons into Bell states</a:t>
            </a:r>
          </a:p>
          <a:p>
            <a:pPr algn="just"/>
            <a:endParaRPr lang="en-US" b="1" i="0" dirty="0">
              <a:solidFill>
                <a:schemeClr val="bg1"/>
              </a:solidFill>
              <a:effectLst/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In a quantum repeater scheme, photons arriving at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Entanglement Swapper</a:t>
            </a:r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 device must interfere.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b="1" i="0" dirty="0">
              <a:solidFill>
                <a:schemeClr val="bg1"/>
              </a:solidFill>
              <a:effectLst/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b="1" i="0" dirty="0">
                <a:solidFill>
                  <a:schemeClr val="bg1"/>
                </a:solidFill>
                <a:effectLst/>
                <a:latin typeface="+mj-lt"/>
              </a:rPr>
              <a:t>To help achieve this, quantum memories can be used to store the quantum property of each photon until they  are all available and ready, and then to release the photons in a controlled way onto the beam-combiner for more efficient interference.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b="1" i="0" dirty="0">
              <a:solidFill>
                <a:schemeClr val="bg1"/>
              </a:solidFill>
              <a:effectLst/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Loss will change from exponential scale to polynomial scale</a:t>
            </a:r>
          </a:p>
          <a:p>
            <a:pPr algn="just"/>
            <a:endParaRPr lang="en-US" b="1" dirty="0">
              <a:solidFill>
                <a:schemeClr val="bg1"/>
              </a:solidFill>
              <a:latin typeface="+mj-lt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Work as a memory device for quantum entanglement Qubit</a:t>
            </a:r>
            <a:endParaRPr lang="en-IN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03A16-7902-5F84-BD8C-319004BD9A9F}"/>
              </a:ext>
            </a:extLst>
          </p:cNvPr>
          <p:cNvSpPr txBox="1"/>
          <p:nvPr/>
        </p:nvSpPr>
        <p:spPr>
          <a:xfrm>
            <a:off x="4853395" y="113463"/>
            <a:ext cx="67674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Need of Quantum Memory (QM) For Quantum Repeater (QR) node</a:t>
            </a:r>
          </a:p>
        </p:txBody>
      </p:sp>
    </p:spTree>
    <p:extLst>
      <p:ext uri="{BB962C8B-B14F-4D97-AF65-F5344CB8AC3E}">
        <p14:creationId xmlns:p14="http://schemas.microsoft.com/office/powerpoint/2010/main" val="145780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D4EDE-27FA-0586-EE5B-D29C9C53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7A553-E0EF-624E-28BB-0B5C6F5F55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BEC</a:t>
            </a: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Cold atom- based sensors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36FE2-D94A-0622-D575-53CB002B1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3395" cy="1304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C00D97-2E32-DCC0-AC4D-942742EE1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r="52137" b="12714"/>
          <a:stretch/>
        </p:blipFill>
        <p:spPr bwMode="auto">
          <a:xfrm>
            <a:off x="1043608" y="3299690"/>
            <a:ext cx="2552700" cy="23368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53E09-1007-3916-F5BD-3C66FFE6F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832" y="3648940"/>
            <a:ext cx="3708400" cy="1638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8EEB3D-93B9-C403-4E07-767CD7DF0AEE}"/>
              </a:ext>
            </a:extLst>
          </p:cNvPr>
          <p:cNvSpPr txBox="1"/>
          <p:nvPr/>
        </p:nvSpPr>
        <p:spPr>
          <a:xfrm>
            <a:off x="9019167" y="5518622"/>
            <a:ext cx="111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Ring traps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36635E-9EB7-ABE3-AE5C-7C629DE0D366}"/>
              </a:ext>
            </a:extLst>
          </p:cNvPr>
          <p:cNvCxnSpPr/>
          <p:nvPr/>
        </p:nvCxnSpPr>
        <p:spPr>
          <a:xfrm>
            <a:off x="1043608" y="1772816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A53BB3B-4169-4C25-E2D9-5506646BDF12}"/>
              </a:ext>
            </a:extLst>
          </p:cNvPr>
          <p:cNvCxnSpPr/>
          <p:nvPr/>
        </p:nvCxnSpPr>
        <p:spPr>
          <a:xfrm flipH="1">
            <a:off x="4932320" y="1772816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7E403C62-C65F-7FA0-A19F-6FAE09ED0810}"/>
              </a:ext>
            </a:extLst>
          </p:cNvPr>
          <p:cNvSpPr/>
          <p:nvPr/>
        </p:nvSpPr>
        <p:spPr>
          <a:xfrm>
            <a:off x="3923928" y="1484784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7257B6-F496-EA79-FECD-82F19FE6472E}"/>
              </a:ext>
            </a:extLst>
          </p:cNvPr>
          <p:cNvCxnSpPr/>
          <p:nvPr/>
        </p:nvCxnSpPr>
        <p:spPr>
          <a:xfrm>
            <a:off x="3923928" y="2348880"/>
            <a:ext cx="728464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3E76F21-362A-EE8D-358C-9A05742D6915}"/>
              </a:ext>
            </a:extLst>
          </p:cNvPr>
          <p:cNvSpPr txBox="1"/>
          <p:nvPr/>
        </p:nvSpPr>
        <p:spPr>
          <a:xfrm>
            <a:off x="4164916" y="220486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6AFDAD-ABA5-F88F-4574-CC41DDC99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092" y="423717"/>
            <a:ext cx="3696933" cy="248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64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63064" y="94596"/>
            <a:ext cx="2159876" cy="10405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EIT in Engineered atoms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2222940" y="94596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Title: Theoretical study on encapsulated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Rb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atom inside a C-60 cage for Quantum Technology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application using Electromagnetically Induced Transparency Protocol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Principal Investigator: Dr.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Raghavan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K .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Easwaran</a:t>
            </a:r>
            <a:endParaRPr lang="en-US" sz="1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 (2023) (Sanctioned)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26.97 Lakh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SERB, CRG, DST,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</a:p>
          <a:p>
            <a:endParaRPr lang="en-IN" sz="2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124" y="94596"/>
            <a:ext cx="1418897" cy="14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021" y="1709174"/>
            <a:ext cx="387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Breadth of my research work</a:t>
            </a:r>
            <a:endParaRPr lang="en-IN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17461" r="43172" b="33728"/>
          <a:stretch/>
        </p:blipFill>
        <p:spPr bwMode="auto">
          <a:xfrm>
            <a:off x="3219271" y="4296870"/>
            <a:ext cx="3071169" cy="246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672938" y="-26419"/>
            <a:ext cx="123916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-631901" y="-396816"/>
            <a:ext cx="13166081" cy="85660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Rectangle 19"/>
          <p:cNvSpPr/>
          <p:nvPr/>
        </p:nvSpPr>
        <p:spPr>
          <a:xfrm>
            <a:off x="3075115" y="1399894"/>
            <a:ext cx="1781305" cy="14188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Towards Quantum Technology</a:t>
            </a:r>
          </a:p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56420" y="1399894"/>
            <a:ext cx="1482157" cy="14188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Ultracold</a:t>
            </a:r>
            <a:r>
              <a:rPr lang="en-US" dirty="0"/>
              <a:t> atoms</a:t>
            </a:r>
            <a:endParaRPr lang="en-IN" dirty="0"/>
          </a:p>
        </p:txBody>
      </p:sp>
      <p:sp>
        <p:nvSpPr>
          <p:cNvPr id="22" name="Rectangle 21"/>
          <p:cNvSpPr/>
          <p:nvPr/>
        </p:nvSpPr>
        <p:spPr>
          <a:xfrm>
            <a:off x="6338577" y="1399894"/>
            <a:ext cx="1970690" cy="14188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Engineered atoms</a:t>
            </a:r>
            <a:endParaRPr lang="en-IN" dirty="0"/>
          </a:p>
        </p:txBody>
      </p:sp>
      <p:sp>
        <p:nvSpPr>
          <p:cNvPr id="24" name="TextBox 23"/>
          <p:cNvSpPr txBox="1"/>
          <p:nvPr/>
        </p:nvSpPr>
        <p:spPr>
          <a:xfrm>
            <a:off x="4251188" y="394878"/>
            <a:ext cx="329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Research</a:t>
            </a:r>
            <a:endParaRPr lang="en-IN" sz="48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E2E6F9-2025-B377-7AF6-04190E4C8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109" y="2826292"/>
            <a:ext cx="11043438" cy="2127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112832-6DDA-201C-0371-96885F2A5F84}"/>
              </a:ext>
            </a:extLst>
          </p:cNvPr>
          <p:cNvSpPr txBox="1"/>
          <p:nvPr/>
        </p:nvSpPr>
        <p:spPr>
          <a:xfrm>
            <a:off x="2107096" y="5148826"/>
            <a:ext cx="8970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chemeClr val="bg1"/>
                </a:solidFill>
              </a:rPr>
              <a:t>Proposal worth 12 crores approved  (NQM)</a:t>
            </a:r>
          </a:p>
        </p:txBody>
      </p:sp>
    </p:spTree>
    <p:extLst>
      <p:ext uri="{BB962C8B-B14F-4D97-AF65-F5344CB8AC3E}">
        <p14:creationId xmlns:p14="http://schemas.microsoft.com/office/powerpoint/2010/main" val="205830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18" grpId="0" animBg="1"/>
      <p:bldP spid="20" grpId="0" animBg="1"/>
      <p:bldP spid="21" grpId="0" animBg="1"/>
      <p:bldP spid="22" grpId="0" animBg="1"/>
      <p:bldP spid="2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D4EDE-27FA-0586-EE5B-D29C9C53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7A553-E0EF-624E-28BB-0B5C6F5F55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Suisse Intl"/>
              </a:rPr>
              <a:t>Towards developing a Quantum Communication Network</a:t>
            </a:r>
            <a:endParaRPr lang="en-US" sz="3200" b="1" i="0" dirty="0">
              <a:solidFill>
                <a:srgbClr val="FF0000"/>
              </a:solidFill>
              <a:effectLst/>
              <a:latin typeface="Suisse Intl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IN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36FE2-D94A-0622-D575-53CB002B1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3395" cy="13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5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D4EDE-27FA-0586-EE5B-D29C9C53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7A553-E0EF-624E-28BB-0B5C6F5F55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endParaRPr lang="en-IN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36FE2-D94A-0622-D575-53CB002B1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53395" cy="1304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769E9-1DDE-8875-B12E-9650A1267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948" y="84455"/>
            <a:ext cx="5209309" cy="2439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D198F-8CEE-36B2-1A1E-D7757DCC1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948" y="2523832"/>
            <a:ext cx="7021484" cy="25000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7013B2-6EA4-11B3-8084-FB4EBCC71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8" y="1812174"/>
            <a:ext cx="4923198" cy="19480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43FCBF-A1E7-4207-1001-1CD82FEC2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8" y="4583337"/>
            <a:ext cx="5425439" cy="19781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32E7C2-10AA-3BB0-1BB3-39E30DBFC961}"/>
              </a:ext>
            </a:extLst>
          </p:cNvPr>
          <p:cNvSpPr txBox="1"/>
          <p:nvPr/>
        </p:nvSpPr>
        <p:spPr>
          <a:xfrm>
            <a:off x="5852160" y="5428211"/>
            <a:ext cx="5664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Europe, US, UK , Japan etc</a:t>
            </a:r>
          </a:p>
          <a:p>
            <a:endParaRPr lang="en-IN" dirty="0">
              <a:solidFill>
                <a:schemeClr val="bg1"/>
              </a:solidFill>
            </a:endParaRPr>
          </a:p>
          <a:p>
            <a:r>
              <a:rPr lang="en-IN" dirty="0">
                <a:solidFill>
                  <a:schemeClr val="bg1"/>
                </a:solidFill>
              </a:rPr>
              <a:t>Massive opportunity for future Employments in this sector</a:t>
            </a:r>
          </a:p>
        </p:txBody>
      </p:sp>
    </p:spTree>
    <p:extLst>
      <p:ext uri="{BB962C8B-B14F-4D97-AF65-F5344CB8AC3E}">
        <p14:creationId xmlns:p14="http://schemas.microsoft.com/office/powerpoint/2010/main" val="361996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6292-FABC-D96E-CA00-ABFC73EA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QM in Quantum Communication</a:t>
            </a:r>
          </a:p>
        </p:txBody>
      </p:sp>
      <p:pic>
        <p:nvPicPr>
          <p:cNvPr id="4" name="QM">
            <a:hlinkClick r:id="" action="ppaction://media"/>
            <a:extLst>
              <a:ext uri="{FF2B5EF4-FFF2-40B4-BE49-F238E27FC236}">
                <a16:creationId xmlns:a16="http://schemas.microsoft.com/office/drawing/2014/main" id="{C98E9C8C-A3CB-C776-1857-922E7AC9653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1938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980C-6544-3BC1-5B36-7AC8FA372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26FA-1196-6FAB-A212-62DD5A1F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177"/>
            <a:ext cx="8229600" cy="1143000"/>
          </a:xfrm>
        </p:spPr>
        <p:txBody>
          <a:bodyPr/>
          <a:lstStyle/>
          <a:p>
            <a:r>
              <a:rPr lang="en-IN" b="1" dirty="0"/>
              <a:t>M. Sc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33D5746-EC18-FC1D-3382-8AFCC97B949D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5997" cy="4268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333">
                  <a:extLst>
                    <a:ext uri="{9D8B030D-6E8A-4147-A177-3AD203B41FA5}">
                      <a16:colId xmlns:a16="http://schemas.microsoft.com/office/drawing/2014/main" val="393385489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59370506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05217466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0197169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86980699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61670722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5434471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39211165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712948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7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Shubham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7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Aniket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Rathi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2312PH02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13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Soumya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Santra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557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Burhan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Shabir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2312PH08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223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Priya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Sharma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2312PH19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392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Shriya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Shukla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622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Niharika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Verma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2312PH33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79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Annu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Yadav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2312PH04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393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I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juwariya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136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934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F4CD4-B128-CD27-BA12-C94BB797B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695C-2D66-65E5-7492-F23BAA90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177"/>
            <a:ext cx="8229600" cy="1143000"/>
          </a:xfrm>
        </p:spPr>
        <p:txBody>
          <a:bodyPr/>
          <a:lstStyle/>
          <a:p>
            <a:r>
              <a:rPr lang="en-IN" b="1" dirty="0"/>
              <a:t>Ph. 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9AD4F6-E431-BF4E-D9C9-5A42E21C2DE4}"/>
              </a:ext>
            </a:extLst>
          </p:cNvPr>
          <p:cNvGraphicFramePr>
            <a:graphicFrameLocks noGrp="1"/>
          </p:cNvGraphicFramePr>
          <p:nvPr/>
        </p:nvGraphicFramePr>
        <p:xfrm>
          <a:off x="2286000" y="1145177"/>
          <a:ext cx="7086600" cy="5003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25">
                  <a:extLst>
                    <a:ext uri="{9D8B030D-6E8A-4147-A177-3AD203B41FA5}">
                      <a16:colId xmlns:a16="http://schemas.microsoft.com/office/drawing/2014/main" val="159370506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1052174666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1971694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86980699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616707225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386434173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767030124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041532222"/>
                    </a:ext>
                  </a:extLst>
                </a:gridCol>
              </a:tblGrid>
              <a:tr h="55597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L5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71084"/>
                  </a:ext>
                </a:extLst>
              </a:tr>
              <a:tr h="55597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niladri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74377"/>
                  </a:ext>
                </a:extLst>
              </a:tr>
              <a:tr h="55597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debangana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139318"/>
                  </a:ext>
                </a:extLst>
              </a:tr>
              <a:tr h="55597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omega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557459"/>
                  </a:ext>
                </a:extLst>
              </a:tr>
              <a:tr h="55597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shubham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8223953"/>
                  </a:ext>
                </a:extLst>
              </a:tr>
              <a:tr h="55597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juwariya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392164"/>
                  </a:ext>
                </a:extLst>
              </a:tr>
              <a:tr h="555978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622072"/>
                  </a:ext>
                </a:extLst>
              </a:tr>
              <a:tr h="555978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79289"/>
                  </a:ext>
                </a:extLst>
              </a:tr>
              <a:tr h="555978"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393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59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ahnschrift SemiBold" panose="020B0502040204020203" pitchFamily="34" charset="0"/>
              </a:rPr>
              <a:t>Quantum Technology using Quantum Optics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400" y="4392385"/>
            <a:ext cx="4777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Dr. Raghavan K Easwaran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Associate Professor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Indian Institute of Technology Patna</a:t>
            </a:r>
            <a:endParaRPr lang="en-IN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E92BEB1-6267-E3DD-4FA5-49A1DBA199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944957"/>
              </p:ext>
            </p:extLst>
          </p:nvPr>
        </p:nvGraphicFramePr>
        <p:xfrm>
          <a:off x="7042150" y="7000875"/>
          <a:ext cx="11001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1100880" imgH="481320" progId="Package">
                  <p:embed/>
                </p:oleObj>
              </mc:Choice>
              <mc:Fallback>
                <p:oleObj name="Packager Shell Object" showAsIcon="1" r:id="rId2" imgW="1100880" imgH="481320" progId="Packag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E92BEB1-6267-E3DD-4FA5-49A1DBA199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42150" y="7000875"/>
                        <a:ext cx="1100138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91B5C5C-B4A2-1567-01C5-674753568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53395" cy="130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41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63064" y="94596"/>
            <a:ext cx="2159876" cy="10405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EIT in Engineered atoms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2222940" y="94596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Title: Theoretical study on encapsulated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Rb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atom inside a C-60 cage for Quantum Technology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application using Electromagnetically Induced Transparency Protocol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Principal Investigator: Dr.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Raghavan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K .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Easwaran</a:t>
            </a:r>
            <a:endParaRPr lang="en-US" sz="1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 (2023) (Sanctioned)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26.97 Lakh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SERB, CRG, DST,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</a:p>
          <a:p>
            <a:endParaRPr lang="en-IN" sz="2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124" y="94596"/>
            <a:ext cx="1418897" cy="14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021" y="1709174"/>
            <a:ext cx="387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Breadth of my research work</a:t>
            </a:r>
            <a:endParaRPr lang="en-IN" sz="2400" b="1" dirty="0">
              <a:solidFill>
                <a:schemeClr val="bg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17461" r="43172" b="33728"/>
          <a:stretch/>
        </p:blipFill>
        <p:spPr bwMode="auto">
          <a:xfrm>
            <a:off x="3219271" y="4296870"/>
            <a:ext cx="3071169" cy="246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672938" y="-26419"/>
            <a:ext cx="123916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-292601" y="-880434"/>
            <a:ext cx="13166081" cy="856603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Rectangle 19"/>
          <p:cNvSpPr/>
          <p:nvPr/>
        </p:nvSpPr>
        <p:spPr>
          <a:xfrm>
            <a:off x="2023746" y="2744893"/>
            <a:ext cx="3448900" cy="141889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Towards Quantum Memory (QM)</a:t>
            </a:r>
          </a:p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72646" y="2751616"/>
            <a:ext cx="2379267" cy="14188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Ultracold</a:t>
            </a:r>
            <a:r>
              <a:rPr lang="en-US" sz="2800" dirty="0"/>
              <a:t> atoms</a:t>
            </a:r>
            <a:endParaRPr lang="en-IN" sz="2800" dirty="0"/>
          </a:p>
        </p:txBody>
      </p:sp>
      <p:sp>
        <p:nvSpPr>
          <p:cNvPr id="22" name="Rectangle 21"/>
          <p:cNvSpPr/>
          <p:nvPr/>
        </p:nvSpPr>
        <p:spPr>
          <a:xfrm>
            <a:off x="7851913" y="2751616"/>
            <a:ext cx="1970690" cy="14188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Engineered atoms</a:t>
            </a:r>
            <a:endParaRPr lang="en-IN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4251188" y="394878"/>
            <a:ext cx="329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Research</a:t>
            </a:r>
            <a:endParaRPr lang="en-IN" sz="4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C221B-F796-8D00-F468-ABAE85546FBB}"/>
              </a:ext>
            </a:extLst>
          </p:cNvPr>
          <p:cNvSpPr txBox="1"/>
          <p:nvPr/>
        </p:nvSpPr>
        <p:spPr>
          <a:xfrm>
            <a:off x="817219" y="97086"/>
            <a:ext cx="6867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Bahnschrift SemiBold" panose="020B0502040204020203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Quantum Technology</a:t>
            </a:r>
          </a:p>
          <a:p>
            <a:pPr algn="ctr"/>
            <a:endParaRPr lang="en-US" sz="18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37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Quantum Technology</a:t>
            </a:r>
          </a:p>
          <a:p>
            <a:pPr algn="ctr"/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Quantum Memory (QM) using EIT protocol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Quantum Memory using Structured light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Higher order and broad band QM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Towards wireless QM for long distance/Satellite Quantum Communication 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Under water QM for long distance Quantum Communication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Encapsulated </a:t>
            </a:r>
            <a:r>
              <a:rPr lang="en-US" sz="2800" dirty="0" err="1">
                <a:latin typeface="Bahnschrift SemiBold" panose="020B0502040204020203" pitchFamily="34" charset="0"/>
              </a:rPr>
              <a:t>Rb</a:t>
            </a:r>
            <a:r>
              <a:rPr lang="en-US" sz="2800" dirty="0">
                <a:latin typeface="Bahnschrift SemiBold" panose="020B0502040204020203" pitchFamily="34" charset="0"/>
              </a:rPr>
              <a:t> inside C-60 cage for QM</a:t>
            </a:r>
          </a:p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 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087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Quantum Memory (QM)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446989" y="1514565"/>
            <a:ext cx="224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Flying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/>
              <a:t>(photonic quantum state)</a:t>
            </a:r>
            <a:endParaRPr lang="en-IN" sz="2400" b="1" dirty="0"/>
          </a:p>
        </p:txBody>
      </p:sp>
      <p:sp>
        <p:nvSpPr>
          <p:cNvPr id="3" name="Oval 2"/>
          <p:cNvSpPr/>
          <p:nvPr/>
        </p:nvSpPr>
        <p:spPr>
          <a:xfrm>
            <a:off x="4657436" y="2145268"/>
            <a:ext cx="27432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Arrow 5"/>
          <p:cNvSpPr/>
          <p:nvPr/>
        </p:nvSpPr>
        <p:spPr>
          <a:xfrm>
            <a:off x="1524000" y="3202832"/>
            <a:ext cx="1828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5343236" y="2983468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43236" y="3745468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619586" y="2678668"/>
          <a:ext cx="400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253800" progId="Equation.DSMT4">
                  <p:embed/>
                </p:oleObj>
              </mc:Choice>
              <mc:Fallback>
                <p:oleObj name="Equation" r:id="rId2" imgW="190440" imgH="253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19586" y="2678668"/>
                        <a:ext cx="40005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641812" y="3440668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253800" progId="Equation.DSMT4">
                  <p:embed/>
                </p:oleObj>
              </mc:Choice>
              <mc:Fallback>
                <p:oleObj name="Equation" r:id="rId4" imgW="215640" imgH="253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1812" y="3440668"/>
                        <a:ext cx="45402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 flipH="1">
            <a:off x="4953000" y="91440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Stationary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 err="1"/>
              <a:t>i.e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QUANTUM MEMORY</a:t>
            </a:r>
          </a:p>
          <a:p>
            <a:r>
              <a:rPr lang="en-US" sz="2400" b="1" dirty="0"/>
              <a:t>(</a:t>
            </a:r>
            <a:r>
              <a:rPr lang="en-US" sz="2400" b="1" dirty="0" err="1"/>
              <a:t>Eg</a:t>
            </a:r>
            <a:r>
              <a:rPr lang="en-US" sz="2400" b="1" dirty="0"/>
              <a:t> an atom)</a:t>
            </a:r>
            <a:endParaRPr lang="en-IN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19436" y="4583668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ATOM + LIGHT</a:t>
            </a:r>
          </a:p>
          <a:p>
            <a:r>
              <a:rPr lang="en-US" b="1" dirty="0"/>
              <a:t>Dressed atomic and light quantum states</a:t>
            </a:r>
            <a:endParaRPr lang="en-IN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74750" y="3829127"/>
            <a:ext cx="178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LIGHT </a:t>
            </a:r>
          </a:p>
          <a:p>
            <a:r>
              <a:rPr lang="en-US" b="1" dirty="0"/>
              <a:t>(Quantum Information)</a:t>
            </a:r>
            <a:endParaRPr lang="en-IN" b="1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8624189" y="1874326"/>
            <a:ext cx="224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Flying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/>
              <a:t>(photonic quantum state)</a:t>
            </a:r>
            <a:endParaRPr lang="en-IN" sz="2400" b="1" dirty="0"/>
          </a:p>
        </p:txBody>
      </p:sp>
      <p:sp>
        <p:nvSpPr>
          <p:cNvPr id="17" name="Right Arrow 16"/>
          <p:cNvSpPr/>
          <p:nvPr/>
        </p:nvSpPr>
        <p:spPr>
          <a:xfrm>
            <a:off x="8732518" y="3124200"/>
            <a:ext cx="1828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8961118" y="3593069"/>
            <a:ext cx="147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LIGHT</a:t>
            </a:r>
          </a:p>
          <a:p>
            <a:r>
              <a:rPr lang="en-US" b="1" dirty="0"/>
              <a:t>(Quantum Information)</a:t>
            </a:r>
            <a:endParaRPr lang="en-IN" b="1" dirty="0"/>
          </a:p>
          <a:p>
            <a:endParaRPr lang="en-IN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05200" y="35052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5682" y="3048000"/>
            <a:ext cx="111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storage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50482" y="34290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8082" y="3059668"/>
            <a:ext cx="111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 read-out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1752600" y="589794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EIT (Electromagnetically Induced Transparency)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239000" y="4267200"/>
            <a:ext cx="914400" cy="1066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72400" y="5334001"/>
            <a:ext cx="118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RESEARCH</a:t>
            </a:r>
          </a:p>
          <a:p>
            <a:r>
              <a:rPr lang="en-IN" b="1" dirty="0"/>
              <a:t>WORK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68580" y="2754322"/>
          <a:ext cx="1528375" cy="3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253800" progId="Equation.DSMT4">
                  <p:embed/>
                </p:oleObj>
              </mc:Choice>
              <mc:Fallback>
                <p:oleObj name="Equation" r:id="rId6" imgW="1130040" imgH="2538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8580" y="2754322"/>
                        <a:ext cx="1528375" cy="34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06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6" grpId="0"/>
      <p:bldP spid="17" grpId="0" animBg="1"/>
      <p:bldP spid="18" grpId="0"/>
      <p:bldP spid="23" grpId="0"/>
      <p:bldP spid="25" grpId="0"/>
      <p:bldP spid="26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14600" y="39254"/>
            <a:ext cx="7832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Motivation and  need for Broadband Atomic EIT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002" y="2540005"/>
            <a:ext cx="1323954" cy="5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72" y="2488895"/>
            <a:ext cx="1323954" cy="5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120704" y="2140227"/>
            <a:ext cx="2350510" cy="1447800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8 -1.48148E-6 L 0.26627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5 -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25 -1.4814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42382</TotalTime>
  <Words>1912</Words>
  <Application>Microsoft Office PowerPoint</Application>
  <PresentationFormat>Widescreen</PresentationFormat>
  <Paragraphs>587</Paragraphs>
  <Slides>28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Bahnschrift SemiBold</vt:lpstr>
      <vt:lpstr>Calibri</vt:lpstr>
      <vt:lpstr>Calibri Light</vt:lpstr>
      <vt:lpstr>Cambria Math</vt:lpstr>
      <vt:lpstr>Suisse Intl</vt:lpstr>
      <vt:lpstr>Times New Roman</vt:lpstr>
      <vt:lpstr>Wingdings</vt:lpstr>
      <vt:lpstr>Office Theme</vt:lpstr>
      <vt:lpstr>Packager Shell Object</vt:lpstr>
      <vt:lpstr>Equation</vt:lpstr>
      <vt:lpstr>M. Sc</vt:lpstr>
      <vt:lpstr>M. Sc</vt:lpstr>
      <vt:lpstr>M. Sc</vt:lpstr>
      <vt:lpstr>Ph. D</vt:lpstr>
      <vt:lpstr>PowerPoint Presentation</vt:lpstr>
      <vt:lpstr>PowerPoint Presentation</vt:lpstr>
      <vt:lpstr>PowerPoint Presentation</vt:lpstr>
      <vt:lpstr>Quantum Memory (QM)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QM in Quantum Communication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Dr Raghavan Easwaran</cp:lastModifiedBy>
  <cp:revision>120</cp:revision>
  <dcterms:created xsi:type="dcterms:W3CDTF">2022-03-06T15:10:12Z</dcterms:created>
  <dcterms:modified xsi:type="dcterms:W3CDTF">2025-01-31T17:06:53Z</dcterms:modified>
</cp:coreProperties>
</file>