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83" r:id="rId2"/>
    <p:sldId id="297" r:id="rId3"/>
    <p:sldId id="385" r:id="rId4"/>
    <p:sldId id="311" r:id="rId5"/>
    <p:sldId id="378" r:id="rId6"/>
    <p:sldId id="379" r:id="rId7"/>
    <p:sldId id="386" r:id="rId8"/>
    <p:sldId id="487" r:id="rId9"/>
    <p:sldId id="488" r:id="rId10"/>
    <p:sldId id="380" r:id="rId11"/>
    <p:sldId id="387" r:id="rId12"/>
    <p:sldId id="489" r:id="rId13"/>
    <p:sldId id="388" r:id="rId14"/>
    <p:sldId id="490" r:id="rId15"/>
    <p:sldId id="389" r:id="rId16"/>
    <p:sldId id="381" r:id="rId17"/>
    <p:sldId id="390" r:id="rId18"/>
    <p:sldId id="382" r:id="rId19"/>
    <p:sldId id="391" r:id="rId20"/>
    <p:sldId id="392" r:id="rId21"/>
    <p:sldId id="411" r:id="rId22"/>
    <p:sldId id="412" r:id="rId23"/>
    <p:sldId id="413" r:id="rId24"/>
    <p:sldId id="493" r:id="rId25"/>
    <p:sldId id="491" r:id="rId26"/>
    <p:sldId id="492" r:id="rId27"/>
    <p:sldId id="494" r:id="rId28"/>
    <p:sldId id="415" r:id="rId29"/>
    <p:sldId id="428" r:id="rId30"/>
    <p:sldId id="430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1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98" r:id="rId53"/>
    <p:sldId id="499" r:id="rId54"/>
    <p:sldId id="496" r:id="rId55"/>
    <p:sldId id="497" r:id="rId56"/>
    <p:sldId id="500" r:id="rId57"/>
    <p:sldId id="501" r:id="rId58"/>
    <p:sldId id="43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CAA1E4-6F7A-492F-B329-54FC8D927CAF}">
          <p14:sldIdLst>
            <p14:sldId id="383"/>
            <p14:sldId id="297"/>
            <p14:sldId id="385"/>
            <p14:sldId id="311"/>
            <p14:sldId id="378"/>
            <p14:sldId id="379"/>
            <p14:sldId id="386"/>
            <p14:sldId id="487"/>
            <p14:sldId id="488"/>
            <p14:sldId id="380"/>
            <p14:sldId id="387"/>
            <p14:sldId id="489"/>
            <p14:sldId id="388"/>
            <p14:sldId id="490"/>
            <p14:sldId id="389"/>
            <p14:sldId id="381"/>
            <p14:sldId id="390"/>
            <p14:sldId id="382"/>
            <p14:sldId id="391"/>
            <p14:sldId id="392"/>
            <p14:sldId id="411"/>
            <p14:sldId id="412"/>
            <p14:sldId id="413"/>
            <p14:sldId id="493"/>
            <p14:sldId id="491"/>
            <p14:sldId id="492"/>
            <p14:sldId id="494"/>
            <p14:sldId id="415"/>
            <p14:sldId id="428"/>
            <p14:sldId id="430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1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98"/>
            <p14:sldId id="499"/>
            <p14:sldId id="496"/>
            <p14:sldId id="497"/>
            <p14:sldId id="500"/>
            <p14:sldId id="501"/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8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21.wmf"/><Relationship Id="rId1" Type="http://schemas.openxmlformats.org/officeDocument/2006/relationships/image" Target="../media/image45.wmf"/><Relationship Id="rId4" Type="http://schemas.openxmlformats.org/officeDocument/2006/relationships/image" Target="../media/image4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54.wmf"/><Relationship Id="rId2" Type="http://schemas.openxmlformats.org/officeDocument/2006/relationships/image" Target="../media/image15.wmf"/><Relationship Id="rId1" Type="http://schemas.openxmlformats.org/officeDocument/2006/relationships/image" Target="../media/image50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19.wmf"/><Relationship Id="rId7" Type="http://schemas.openxmlformats.org/officeDocument/2006/relationships/image" Target="../media/image60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7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63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51.wmf"/><Relationship Id="rId7" Type="http://schemas.openxmlformats.org/officeDocument/2006/relationships/image" Target="../media/image80.wmf"/><Relationship Id="rId2" Type="http://schemas.openxmlformats.org/officeDocument/2006/relationships/image" Target="../media/image34.wmf"/><Relationship Id="rId1" Type="http://schemas.openxmlformats.org/officeDocument/2006/relationships/image" Target="../media/image15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image" Target="../media/image8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0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80.wmf"/><Relationship Id="rId4" Type="http://schemas.openxmlformats.org/officeDocument/2006/relationships/image" Target="../media/image96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13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8BB4-C548-47CE-9F70-22E560D04E9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C928B-884B-42E1-9354-4F1E4ED63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C928B-884B-42E1-9354-4F1E4ED636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C928B-884B-42E1-9354-4F1E4ED6367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3A06-BAFB-4532-A904-7E4F1FC5C425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4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47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55.bin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51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62.bin"/><Relationship Id="rId18" Type="http://schemas.openxmlformats.org/officeDocument/2006/relationships/image" Target="../media/image61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5" Type="http://schemas.openxmlformats.org/officeDocument/2006/relationships/oleObject" Target="../embeddings/oleObject63.bin"/><Relationship Id="rId10" Type="http://schemas.openxmlformats.org/officeDocument/2006/relationships/image" Target="../media/image57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5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70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6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7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7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8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7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6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53.wmf"/><Relationship Id="rId18" Type="http://schemas.openxmlformats.org/officeDocument/2006/relationships/image" Target="../media/image3.gif"/><Relationship Id="rId3" Type="http://schemas.openxmlformats.org/officeDocument/2006/relationships/image" Target="../media/image83.png"/><Relationship Id="rId21" Type="http://schemas.openxmlformats.org/officeDocument/2006/relationships/oleObject" Target="../embeddings/oleObject97.bin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93.bin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5.bin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52.wmf"/><Relationship Id="rId5" Type="http://schemas.openxmlformats.org/officeDocument/2006/relationships/image" Target="../media/image15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92.bin"/><Relationship Id="rId19" Type="http://schemas.openxmlformats.org/officeDocument/2006/relationships/oleObject" Target="../embeddings/oleObject96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94.bin"/><Relationship Id="rId22" Type="http://schemas.openxmlformats.org/officeDocument/2006/relationships/image" Target="../media/image8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9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99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gif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01.bin"/><Relationship Id="rId9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92.jpeg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96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108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8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0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98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11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03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11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2.bin"/><Relationship Id="rId3" Type="http://schemas.openxmlformats.org/officeDocument/2006/relationships/image" Target="../media/image109.png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21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20.bin"/><Relationship Id="rId9" Type="http://schemas.openxmlformats.org/officeDocument/2006/relationships/image" Target="../media/image10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2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111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14.png"/><Relationship Id="rId5" Type="http://schemas.openxmlformats.org/officeDocument/2006/relationships/image" Target="../media/image105.png"/><Relationship Id="rId4" Type="http://schemas.openxmlformats.org/officeDocument/2006/relationships/image" Target="../media/image1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15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13" Type="http://schemas.openxmlformats.org/officeDocument/2006/relationships/image" Target="../media/image121.wmf"/><Relationship Id="rId3" Type="http://schemas.openxmlformats.org/officeDocument/2006/relationships/image" Target="../media/image114.png"/><Relationship Id="rId7" Type="http://schemas.openxmlformats.org/officeDocument/2006/relationships/image" Target="../media/image118.wmf"/><Relationship Id="rId12" Type="http://schemas.openxmlformats.org/officeDocument/2006/relationships/oleObject" Target="../embeddings/oleObject1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31.bin"/><Relationship Id="rId11" Type="http://schemas.openxmlformats.org/officeDocument/2006/relationships/image" Target="../media/image120.wmf"/><Relationship Id="rId5" Type="http://schemas.openxmlformats.org/officeDocument/2006/relationships/image" Target="../media/image117.wmf"/><Relationship Id="rId10" Type="http://schemas.openxmlformats.org/officeDocument/2006/relationships/oleObject" Target="../embeddings/oleObject133.bin"/><Relationship Id="rId4" Type="http://schemas.openxmlformats.org/officeDocument/2006/relationships/oleObject" Target="../embeddings/oleObject130.bin"/><Relationship Id="rId9" Type="http://schemas.openxmlformats.org/officeDocument/2006/relationships/image" Target="../media/image11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135.bin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37.bin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136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27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Coupled Oscillations</a:t>
            </a:r>
          </a:p>
        </p:txBody>
      </p:sp>
      <p:pic>
        <p:nvPicPr>
          <p:cNvPr id="4" name="Picture 5" descr="Image result for Coupled oscillator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6500552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0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2667000" y="228600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6" name="Equation" r:id="rId3" imgW="1231366" imgH="279279" progId="Equation.DSMT4">
                  <p:embed/>
                </p:oleObj>
              </mc:Choice>
              <mc:Fallback>
                <p:oleObj name="Equation" r:id="rId3" imgW="1231366" imgH="279279" progId="Equation.DSMT4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0" y="1154668"/>
            <a:ext cx="27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Finding Eigen values of [A]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08777"/>
              </p:ext>
            </p:extLst>
          </p:nvPr>
        </p:nvGraphicFramePr>
        <p:xfrm>
          <a:off x="1752600" y="1752600"/>
          <a:ext cx="53213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7" name="Equation" r:id="rId5" imgW="2209680" imgH="609480" progId="Equation.DSMT4">
                  <p:embed/>
                </p:oleObj>
              </mc:Choice>
              <mc:Fallback>
                <p:oleObj name="Equation" r:id="rId5" imgW="2209680" imgH="609480" progId="Equation.DSMT4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752600"/>
                        <a:ext cx="532130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845" name="Object 69"/>
          <p:cNvGraphicFramePr>
            <a:graphicFrameLocks noChangeAspect="1"/>
          </p:cNvGraphicFramePr>
          <p:nvPr/>
        </p:nvGraphicFramePr>
        <p:xfrm>
          <a:off x="2027238" y="3657600"/>
          <a:ext cx="4862512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8" name="Equation" r:id="rId7" imgW="2019240" imgH="228600" progId="Equation.DSMT4">
                  <p:embed/>
                </p:oleObj>
              </mc:Choice>
              <mc:Fallback>
                <p:oleObj name="Equation" r:id="rId7" imgW="2019240" imgH="228600" progId="Equation.DSMT4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3657600"/>
                        <a:ext cx="4862512" cy="5476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45845"/>
              </p:ext>
            </p:extLst>
          </p:nvPr>
        </p:nvGraphicFramePr>
        <p:xfrm>
          <a:off x="1335087" y="1219200"/>
          <a:ext cx="62849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8" name="Equation" r:id="rId3" imgW="2603500" imgH="609600" progId="Equation.DSMT4">
                  <p:embed/>
                </p:oleObj>
              </mc:Choice>
              <mc:Fallback>
                <p:oleObj name="Equation" r:id="rId3" imgW="2603500" imgH="6096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7" y="1219200"/>
                        <a:ext cx="6284913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019301"/>
              </p:ext>
            </p:extLst>
          </p:nvPr>
        </p:nvGraphicFramePr>
        <p:xfrm>
          <a:off x="3048000" y="457200"/>
          <a:ext cx="22177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9" name="Equation" r:id="rId5" imgW="939800" imgH="279400" progId="Equation.DSMT4">
                  <p:embed/>
                </p:oleObj>
              </mc:Choice>
              <mc:Fallback>
                <p:oleObj name="Equation" r:id="rId5" imgW="939800" imgH="279400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57200"/>
                        <a:ext cx="2217737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22545" y="3048000"/>
            <a:ext cx="4235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Characteristic equation:</a:t>
            </a:r>
          </a:p>
        </p:txBody>
      </p:sp>
      <p:graphicFrame>
        <p:nvGraphicFramePr>
          <p:cNvPr id="203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183261"/>
              </p:ext>
            </p:extLst>
          </p:nvPr>
        </p:nvGraphicFramePr>
        <p:xfrm>
          <a:off x="1295400" y="3657600"/>
          <a:ext cx="64738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0" name="Equation" r:id="rId7" imgW="2743200" imgH="317160" progId="Equation.DSMT4">
                  <p:embed/>
                </p:oleObj>
              </mc:Choice>
              <mc:Fallback>
                <p:oleObj name="Equation" r:id="rId7" imgW="2743200" imgH="317160" progId="Equation.DSMT4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657600"/>
                        <a:ext cx="6473825" cy="7302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71800" y="4724400"/>
            <a:ext cx="3327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Eigen values of [A]</a:t>
            </a:r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328997"/>
              </p:ext>
            </p:extLst>
          </p:nvPr>
        </p:nvGraphicFramePr>
        <p:xfrm>
          <a:off x="203200" y="5392738"/>
          <a:ext cx="81851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1" name="Equation" r:id="rId9" imgW="3911400" imgH="545760" progId="Equation.DSMT4">
                  <p:embed/>
                </p:oleObj>
              </mc:Choice>
              <mc:Fallback>
                <p:oleObj name="Equation" r:id="rId9" imgW="3911400" imgH="545760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5392738"/>
                        <a:ext cx="8185150" cy="11144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7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2444" y="4575897"/>
            <a:ext cx="3327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Eigen values of [A]</a:t>
            </a:r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926621"/>
              </p:ext>
            </p:extLst>
          </p:nvPr>
        </p:nvGraphicFramePr>
        <p:xfrm>
          <a:off x="0" y="5414667"/>
          <a:ext cx="9144000" cy="76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6" name="Equation" r:id="rId3" imgW="3416300" imgH="292100" progId="Equation.DSMT4">
                  <p:embed/>
                </p:oleObj>
              </mc:Choice>
              <mc:Fallback>
                <p:oleObj name="Equation" r:id="rId3" imgW="3416300" imgH="292100" progId="Equation.DSMT4">
                  <p:embed/>
                  <p:pic>
                    <p:nvPicPr>
                      <p:cNvPr id="203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14667"/>
                        <a:ext cx="9144000" cy="7617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18581"/>
              </p:ext>
            </p:extLst>
          </p:nvPr>
        </p:nvGraphicFramePr>
        <p:xfrm>
          <a:off x="1244597" y="268651"/>
          <a:ext cx="6731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7" name="Equation" r:id="rId5" imgW="3911400" imgH="545760" progId="Equation.DSMT4">
                  <p:embed/>
                </p:oleObj>
              </mc:Choice>
              <mc:Fallback>
                <p:oleObj name="Equation" r:id="rId5" imgW="39114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4597" y="268651"/>
                        <a:ext cx="6731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004670"/>
              </p:ext>
            </p:extLst>
          </p:nvPr>
        </p:nvGraphicFramePr>
        <p:xfrm>
          <a:off x="246063" y="1643063"/>
          <a:ext cx="83200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8" name="Equation" r:id="rId7" imgW="4279680" imgH="507960" progId="Equation.DSMT4">
                  <p:embed/>
                </p:oleObj>
              </mc:Choice>
              <mc:Fallback>
                <p:oleObj name="Equation" r:id="rId7" imgW="4279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6063" y="1643063"/>
                        <a:ext cx="8320087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 flipH="1">
            <a:off x="3276600" y="1447800"/>
            <a:ext cx="685800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273758" y="1642488"/>
            <a:ext cx="355642" cy="6617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01450" y="1726516"/>
            <a:ext cx="455500" cy="5777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96200" y="1642488"/>
            <a:ext cx="363870" cy="66176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53889"/>
              </p:ext>
            </p:extLst>
          </p:nvPr>
        </p:nvGraphicFramePr>
        <p:xfrm>
          <a:off x="1321647" y="3272486"/>
          <a:ext cx="6321425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9" name="Equation" r:id="rId9" imgW="2806560" imgH="660240" progId="Equation.DSMT4">
                  <p:embed/>
                </p:oleObj>
              </mc:Choice>
              <mc:Fallback>
                <p:oleObj name="Equation" r:id="rId9" imgW="28065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1647" y="3272486"/>
                        <a:ext cx="6321425" cy="148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92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Find the </a:t>
            </a:r>
            <a:r>
              <a:rPr lang="en-US" sz="5400" b="1" dirty="0" err="1">
                <a:solidFill>
                  <a:srgbClr val="0070C0"/>
                </a:solidFill>
              </a:rPr>
              <a:t>eigen</a:t>
            </a:r>
            <a:r>
              <a:rPr lang="en-US" sz="5400" b="1" dirty="0">
                <a:solidFill>
                  <a:srgbClr val="0070C0"/>
                </a:solidFill>
              </a:rPr>
              <a:t> vectors of [A]</a:t>
            </a:r>
          </a:p>
        </p:txBody>
      </p:sp>
    </p:spTree>
    <p:extLst>
      <p:ext uri="{BB962C8B-B14F-4D97-AF65-F5344CB8AC3E}">
        <p14:creationId xmlns:p14="http://schemas.microsoft.com/office/powerpoint/2010/main" val="34455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Finding an axis for which </a:t>
            </a:r>
            <a:r>
              <a:rPr lang="en-US" b="1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rgbClr val="002060"/>
                </a:solidFill>
              </a:rPr>
              <a:t> is parallel to 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for the given [I]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2362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Perpetua" pitchFamily="18" charset="0"/>
                <a:sym typeface="Symbol"/>
              </a:rPr>
              <a:t></a:t>
            </a:r>
            <a:r>
              <a:rPr lang="en-US" sz="4400" baseline="-25000" dirty="0" smtClean="0">
                <a:solidFill>
                  <a:srgbClr val="FF0000"/>
                </a:solidFill>
                <a:latin typeface="Perpetua" pitchFamily="18" charset="0"/>
                <a:sym typeface="Symbol"/>
              </a:rPr>
              <a:t>1, </a:t>
            </a:r>
            <a:r>
              <a:rPr lang="en-US" sz="4400" dirty="0" smtClean="0">
                <a:solidFill>
                  <a:srgbClr val="FF0000"/>
                </a:solidFill>
                <a:latin typeface="Perpetua" pitchFamily="18" charset="0"/>
                <a:sym typeface="Symbol"/>
              </a:rPr>
              <a:t></a:t>
            </a:r>
            <a:r>
              <a:rPr lang="en-US" sz="4400" baseline="-25000" dirty="0" smtClean="0">
                <a:solidFill>
                  <a:srgbClr val="FF0000"/>
                </a:solidFill>
                <a:latin typeface="Perpetua" pitchFamily="18" charset="0"/>
                <a:sym typeface="Symbol"/>
              </a:rPr>
              <a:t>2 </a:t>
            </a:r>
            <a:r>
              <a:rPr lang="en-US" sz="4400" dirty="0" smtClean="0">
                <a:solidFill>
                  <a:srgbClr val="FF0000"/>
                </a:solidFill>
                <a:latin typeface="Perpetua" pitchFamily="18" charset="0"/>
                <a:sym typeface="Symbol"/>
              </a:rPr>
              <a:t>are called the Eigen values which satisfies the equation</a:t>
            </a:r>
            <a:endParaRPr lang="en-US" sz="4400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37338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  <a:sym typeface="Symbol"/>
              </a:rPr>
              <a:t>[]’s are called the Eigen vectors.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  <a:sym typeface="Symbol"/>
              </a:rPr>
              <a:t>For each Eigen values, Eigen vector can be found.</a:t>
            </a:r>
          </a:p>
        </p:txBody>
      </p:sp>
      <p:sp>
        <p:nvSpPr>
          <p:cNvPr id="7" name="Rounded Rectangle 6"/>
          <p:cNvSpPr/>
          <p:nvPr/>
        </p:nvSpPr>
        <p:spPr>
          <a:xfrm rot="19522976">
            <a:off x="752547" y="1310671"/>
            <a:ext cx="7129609" cy="35298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RECOLLECT</a:t>
            </a:r>
            <a:endParaRPr lang="en-IN" sz="8800" dirty="0"/>
          </a:p>
        </p:txBody>
      </p:sp>
    </p:spTree>
    <p:extLst>
      <p:ext uri="{BB962C8B-B14F-4D97-AF65-F5344CB8AC3E}">
        <p14:creationId xmlns:p14="http://schemas.microsoft.com/office/powerpoint/2010/main" val="9343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42217"/>
              </p:ext>
            </p:extLst>
          </p:nvPr>
        </p:nvGraphicFramePr>
        <p:xfrm>
          <a:off x="563563" y="4711700"/>
          <a:ext cx="7388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2" name="Equation" r:id="rId3" imgW="3060360" imgH="609480" progId="Equation.DSMT4">
                  <p:embed/>
                </p:oleObj>
              </mc:Choice>
              <mc:Fallback>
                <p:oleObj name="Equation" r:id="rId3" imgW="3060360" imgH="6094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711700"/>
                        <a:ext cx="7388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3273" y="228600"/>
            <a:ext cx="4816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Finding Eigen vectors of [A]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367135"/>
            <a:ext cx="7369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Substitute each values of </a:t>
            </a:r>
            <a:r>
              <a:rPr lang="en-US" sz="2400" b="1" i="1" dirty="0">
                <a:sym typeface="Symbol"/>
              </a:rPr>
              <a:t></a:t>
            </a:r>
            <a:r>
              <a:rPr lang="en-US" sz="2400" b="1" i="1" baseline="30000" dirty="0">
                <a:sym typeface="Symbol"/>
              </a:rPr>
              <a:t>2</a:t>
            </a:r>
            <a:r>
              <a:rPr lang="en-US" sz="2400" b="1" i="1" dirty="0"/>
              <a:t> in the Eigen value equation</a:t>
            </a:r>
          </a:p>
        </p:txBody>
      </p:sp>
      <p:graphicFrame>
        <p:nvGraphicFramePr>
          <p:cNvPr id="204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320289"/>
              </p:ext>
            </p:extLst>
          </p:nvPr>
        </p:nvGraphicFramePr>
        <p:xfrm>
          <a:off x="2819400" y="2252662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3" name="Equation" r:id="rId5" imgW="1231366" imgH="279279" progId="Equation.DSMT4">
                  <p:embed/>
                </p:oleObj>
              </mc:Choice>
              <mc:Fallback>
                <p:oleObj name="Equation" r:id="rId5" imgW="1231366" imgH="279279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52662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3286780"/>
            <a:ext cx="8482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ym typeface="Symbol"/>
              </a:rPr>
              <a:t>Putting </a:t>
            </a:r>
            <a:r>
              <a:rPr lang="en-US" sz="2800" b="1" baseline="-25000" dirty="0">
                <a:sym typeface="Symbol"/>
              </a:rPr>
              <a:t>1</a:t>
            </a:r>
            <a:r>
              <a:rPr lang="en-US" sz="2800" b="1" baseline="30000" dirty="0">
                <a:sym typeface="Symbol"/>
              </a:rPr>
              <a:t>2</a:t>
            </a:r>
            <a:r>
              <a:rPr lang="en-US" sz="2800" b="1" dirty="0"/>
              <a:t> in the Eigen value equation to get first set of</a:t>
            </a:r>
          </a:p>
          <a:p>
            <a:r>
              <a:rPr lang="en-US" sz="2800" b="1" dirty="0"/>
              <a:t>Eigen vectors</a:t>
            </a:r>
          </a:p>
        </p:txBody>
      </p:sp>
    </p:spTree>
    <p:extLst>
      <p:ext uri="{BB962C8B-B14F-4D97-AF65-F5344CB8AC3E}">
        <p14:creationId xmlns:p14="http://schemas.microsoft.com/office/powerpoint/2010/main" val="30042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382900"/>
              </p:ext>
            </p:extLst>
          </p:nvPr>
        </p:nvGraphicFramePr>
        <p:xfrm>
          <a:off x="457200" y="1828800"/>
          <a:ext cx="7602537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0" name="Equation" r:id="rId3" imgW="3149280" imgH="609480" progId="Equation.DSMT4">
                  <p:embed/>
                </p:oleObj>
              </mc:Choice>
              <mc:Fallback>
                <p:oleObj name="Equation" r:id="rId3" imgW="3149280" imgH="609480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28800"/>
                        <a:ext cx="7602537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13568"/>
              </p:ext>
            </p:extLst>
          </p:nvPr>
        </p:nvGraphicFramePr>
        <p:xfrm>
          <a:off x="3657600" y="4038600"/>
          <a:ext cx="1500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1" name="Equation" r:id="rId5" imgW="622080" imgH="241200" progId="Equation.DSMT4">
                  <p:embed/>
                </p:oleObj>
              </mc:Choice>
              <mc:Fallback>
                <p:oleObj name="Equation" r:id="rId5" imgW="622080" imgH="24120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038600"/>
                        <a:ext cx="1500188" cy="571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173038" y="5105400"/>
          <a:ext cx="84550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2" name="Equation" r:id="rId7" imgW="3504960" imgH="457200" progId="Equation.DSMT4">
                  <p:embed/>
                </p:oleObj>
              </mc:Choice>
              <mc:Fallback>
                <p:oleObj name="Equation" r:id="rId7" imgW="3504960" imgH="4572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8" y="5105400"/>
                        <a:ext cx="84550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886200" y="914400"/>
          <a:ext cx="14922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3" name="Equation" r:id="rId9" imgW="634680" imgH="253800" progId="Equation.DSMT4">
                  <p:embed/>
                </p:oleObj>
              </mc:Choice>
              <mc:Fallback>
                <p:oleObj name="Equation" r:id="rId9" imgW="634680" imgH="25380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914400"/>
                        <a:ext cx="1492250" cy="5762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425450" y="2971800"/>
          <a:ext cx="846296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0" name="Equation" r:id="rId3" imgW="3504960" imgH="457200" progId="Equation.DSMT4">
                  <p:embed/>
                </p:oleObj>
              </mc:Choice>
              <mc:Fallback>
                <p:oleObj name="Equation" r:id="rId3" imgW="350496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2971800"/>
                        <a:ext cx="8462963" cy="10937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884613" y="928688"/>
          <a:ext cx="149383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1" name="Equation" r:id="rId5" imgW="634680" imgH="241200" progId="Equation.DSMT4">
                  <p:embed/>
                </p:oleObj>
              </mc:Choice>
              <mc:Fallback>
                <p:oleObj name="Equation" r:id="rId5" imgW="63468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928688"/>
                        <a:ext cx="1493837" cy="5476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845671"/>
              </p:ext>
            </p:extLst>
          </p:nvPr>
        </p:nvGraphicFramePr>
        <p:xfrm>
          <a:off x="469900" y="2971800"/>
          <a:ext cx="8659813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8" name="Equation" r:id="rId3" imgW="4076640" imgH="609480" progId="Equation.DSMT4">
                  <p:embed/>
                </p:oleObj>
              </mc:Choice>
              <mc:Fallback>
                <p:oleObj name="Equation" r:id="rId3" imgW="4076640" imgH="609480" progId="Equation.DSMT4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2971800"/>
                        <a:ext cx="8659813" cy="12827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90386" y="228600"/>
            <a:ext cx="5977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Finding Eigen vectors of [A]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914400"/>
            <a:ext cx="552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Substitute each values of </a:t>
            </a:r>
            <a:r>
              <a:rPr lang="en-US" b="1" dirty="0">
                <a:sym typeface="Symbol"/>
              </a:rPr>
              <a:t></a:t>
            </a:r>
            <a:r>
              <a:rPr lang="en-US" b="1" baseline="-25000" dirty="0">
                <a:sym typeface="Symbol"/>
              </a:rPr>
              <a:t>3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/>
              <a:t> in the Eigen value equation</a:t>
            </a:r>
          </a:p>
        </p:txBody>
      </p:sp>
      <p:graphicFrame>
        <p:nvGraphicFramePr>
          <p:cNvPr id="204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051548"/>
              </p:ext>
            </p:extLst>
          </p:nvPr>
        </p:nvGraphicFramePr>
        <p:xfrm>
          <a:off x="2819400" y="1490662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9" name="Equation" r:id="rId5" imgW="1231366" imgH="279279" progId="Equation.DSMT4">
                  <p:embed/>
                </p:oleObj>
              </mc:Choice>
              <mc:Fallback>
                <p:oleObj name="Equation" r:id="rId5" imgW="1231366" imgH="279279" progId="Equation.DSMT4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90662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33591" y="2297668"/>
            <a:ext cx="522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Symbol"/>
              </a:rPr>
              <a:t>Putting </a:t>
            </a:r>
            <a:r>
              <a:rPr lang="en-US" b="1" baseline="-25000" dirty="0">
                <a:sym typeface="Symbol"/>
              </a:rPr>
              <a:t>3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/>
              <a:t> =-(</a:t>
            </a:r>
            <a:r>
              <a:rPr lang="en-US" b="1" dirty="0">
                <a:sym typeface="Symbol"/>
              </a:rPr>
              <a:t></a:t>
            </a:r>
            <a:r>
              <a:rPr lang="en-US" b="1" baseline="-25000" dirty="0">
                <a:sym typeface="Symbol"/>
              </a:rPr>
              <a:t>0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>
                <a:sym typeface="Symbol"/>
              </a:rPr>
              <a:t>+2</a:t>
            </a:r>
            <a:r>
              <a:rPr lang="en-US" b="1" baseline="-25000" dirty="0">
                <a:sym typeface="Symbol"/>
              </a:rPr>
              <a:t>c</a:t>
            </a:r>
            <a:r>
              <a:rPr lang="en-US" b="1" baseline="30000" dirty="0">
                <a:sym typeface="Symbol"/>
              </a:rPr>
              <a:t>2 </a:t>
            </a:r>
            <a:r>
              <a:rPr lang="en-US" b="1" dirty="0">
                <a:sym typeface="Symbol"/>
              </a:rPr>
              <a:t>)</a:t>
            </a:r>
            <a:r>
              <a:rPr lang="en-US" b="1" dirty="0"/>
              <a:t> in the Eigen value equation</a:t>
            </a:r>
          </a:p>
        </p:txBody>
      </p:sp>
      <p:graphicFrame>
        <p:nvGraphicFramePr>
          <p:cNvPr id="204808" name="Object 8"/>
          <p:cNvGraphicFramePr>
            <a:graphicFrameLocks noChangeAspect="1"/>
          </p:cNvGraphicFramePr>
          <p:nvPr/>
        </p:nvGraphicFramePr>
        <p:xfrm>
          <a:off x="3548063" y="4724400"/>
          <a:ext cx="17160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0" name="Equation" r:id="rId7" imgW="711000" imgH="241200" progId="Equation.DSMT4">
                  <p:embed/>
                </p:oleObj>
              </mc:Choice>
              <mc:Fallback>
                <p:oleObj name="Equation" r:id="rId7" imgW="711000" imgH="241200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4724400"/>
                        <a:ext cx="1716087" cy="571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280100"/>
              </p:ext>
            </p:extLst>
          </p:nvPr>
        </p:nvGraphicFramePr>
        <p:xfrm>
          <a:off x="55563" y="5448300"/>
          <a:ext cx="8701087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1" name="Equation" r:id="rId9" imgW="3606480" imgH="457200" progId="Equation.DSMT4">
                  <p:embed/>
                </p:oleObj>
              </mc:Choice>
              <mc:Fallback>
                <p:oleObj name="Equation" r:id="rId9" imgW="3606480" imgH="45720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5448300"/>
                        <a:ext cx="8701087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304800" y="2971800"/>
          <a:ext cx="870585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8" name="Equation" r:id="rId3" imgW="3606480" imgH="457200" progId="Equation.DSMT4">
                  <p:embed/>
                </p:oleObj>
              </mc:Choice>
              <mc:Fallback>
                <p:oleObj name="Equation" r:id="rId3" imgW="360648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71800"/>
                        <a:ext cx="8705850" cy="10937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733800" y="881742"/>
          <a:ext cx="27797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9" name="Equation" r:id="rId5" imgW="1180800" imgH="279360" progId="Equation.DSMT4">
                  <p:embed/>
                </p:oleObj>
              </mc:Choice>
              <mc:Fallback>
                <p:oleObj name="Equation" r:id="rId5" imgW="1180800" imgH="2793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881742"/>
                        <a:ext cx="2779713" cy="6350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791200" cy="30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20574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95105"/>
            <a:ext cx="5867400" cy="3162895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09600" y="4572000"/>
            <a:ext cx="21336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NON-INTITUTIVE!</a:t>
            </a:r>
          </a:p>
        </p:txBody>
      </p:sp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1143000" y="304800"/>
          <a:ext cx="67945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2" name="Equation" r:id="rId3" imgW="2819160" imgH="609480" progId="Equation.DSMT4">
                  <p:embed/>
                </p:oleObj>
              </mc:Choice>
              <mc:Fallback>
                <p:oleObj name="Equation" r:id="rId3" imgW="2819160" imgH="609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04800"/>
                        <a:ext cx="679450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79" name="Object 3"/>
          <p:cNvGraphicFramePr>
            <a:graphicFrameLocks noChangeAspect="1"/>
          </p:cNvGraphicFramePr>
          <p:nvPr/>
        </p:nvGraphicFramePr>
        <p:xfrm>
          <a:off x="3352800" y="1905000"/>
          <a:ext cx="2336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3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05000"/>
                        <a:ext cx="2336800" cy="1206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0" name="Object 4"/>
          <p:cNvGraphicFramePr>
            <a:graphicFrameLocks noChangeAspect="1"/>
          </p:cNvGraphicFramePr>
          <p:nvPr/>
        </p:nvGraphicFramePr>
        <p:xfrm>
          <a:off x="381000" y="32766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4" name="Equation" r:id="rId7" imgW="3416300" imgH="292100" progId="Equation.DSMT4">
                  <p:embed/>
                </p:oleObj>
              </mc:Choice>
              <mc:Fallback>
                <p:oleObj name="Equation" r:id="rId7" imgW="3416300" imgH="2921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2766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5400000">
            <a:off x="686594" y="42998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9381" name="Object 5"/>
          <p:cNvGraphicFramePr>
            <a:graphicFrameLocks noChangeAspect="1"/>
          </p:cNvGraphicFramePr>
          <p:nvPr/>
        </p:nvGraphicFramePr>
        <p:xfrm>
          <a:off x="731838" y="4600575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5" name="Equation" r:id="rId9" imgW="228600" imgH="457200" progId="Equation.DSMT4">
                  <p:embed/>
                </p:oleObj>
              </mc:Choice>
              <mc:Fallback>
                <p:oleObj name="Equation" r:id="rId9" imgW="2286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4600575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2282031" y="42664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327275" y="4567238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6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4567238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5400000">
            <a:off x="4385468" y="42918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4308475" y="4592638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7" name="Equation" r:id="rId13" imgW="330120" imgH="457200" progId="Equation.DSMT4">
                  <p:embed/>
                </p:oleObj>
              </mc:Choice>
              <mc:Fallback>
                <p:oleObj name="Equation" r:id="rId13" imgW="3301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475" y="4592638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7179468" y="42918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7102475" y="4592638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08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2475" y="4592638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531390"/>
              </p:ext>
            </p:extLst>
          </p:nvPr>
        </p:nvGraphicFramePr>
        <p:xfrm>
          <a:off x="2514600" y="152400"/>
          <a:ext cx="3886200" cy="817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4" name="Equation" r:id="rId3" imgW="2273300" imgH="482600" progId="Equation.DSMT4">
                  <p:embed/>
                </p:oleObj>
              </mc:Choice>
              <mc:Fallback>
                <p:oleObj name="Equation" r:id="rId3" imgW="2273300" imgH="482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52400"/>
                        <a:ext cx="3886200" cy="81739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627686"/>
              </p:ext>
            </p:extLst>
          </p:nvPr>
        </p:nvGraphicFramePr>
        <p:xfrm>
          <a:off x="3505200" y="1524000"/>
          <a:ext cx="1905000" cy="983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5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524000"/>
                        <a:ext cx="1905000" cy="98356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 rot="5400000">
            <a:off x="4271665" y="1071265"/>
            <a:ext cx="448270" cy="457200"/>
          </a:xfrm>
          <a:prstGeom prst="rightArrow">
            <a:avLst>
              <a:gd name="adj1" fmla="val 23626"/>
              <a:gd name="adj2" fmla="val 26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77913"/>
              </p:ext>
            </p:extLst>
          </p:nvPr>
        </p:nvGraphicFramePr>
        <p:xfrm>
          <a:off x="2133600" y="2895600"/>
          <a:ext cx="5029200" cy="100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6" name="Equation" r:id="rId7" imgW="3022600" imgH="609600" progId="Equation.DSMT4">
                  <p:embed/>
                </p:oleObj>
              </mc:Choice>
              <mc:Fallback>
                <p:oleObj name="Equation" r:id="rId7" imgW="3022600" imgH="609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029200" cy="100759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590800"/>
            <a:ext cx="381000" cy="228600"/>
          </a:xfrm>
          <a:prstGeom prst="rightArrow">
            <a:avLst>
              <a:gd name="adj1" fmla="val 50000"/>
              <a:gd name="adj2" fmla="val 452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79611"/>
              </p:ext>
            </p:extLst>
          </p:nvPr>
        </p:nvGraphicFramePr>
        <p:xfrm>
          <a:off x="635000" y="42672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7" name="Equation" r:id="rId9" imgW="3416300" imgH="292100" progId="Equation.DSMT4">
                  <p:embed/>
                </p:oleObj>
              </mc:Choice>
              <mc:Fallback>
                <p:oleObj name="Equation" r:id="rId9" imgW="3416300" imgH="292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42672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940594" y="53666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2536031" y="53332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639468" y="5358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7433468" y="5358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985838" y="5672137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8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5672137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2581275" y="5638800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9" name="Equation" r:id="rId13" imgW="228600" imgH="457200" progId="Equation.DSMT4">
                  <p:embed/>
                </p:oleObj>
              </mc:Choice>
              <mc:Fallback>
                <p:oleObj name="Equation" r:id="rId13" imgW="22860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5" y="5638800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4562475" y="5664200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0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475" y="5664200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7356475" y="5664200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1" name="Equation" r:id="rId17" imgW="330120" imgH="457200" progId="Equation.DSMT4">
                  <p:embed/>
                </p:oleObj>
              </mc:Choice>
              <mc:Fallback>
                <p:oleObj name="Equation" r:id="rId17" imgW="330120" imgH="457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475" y="5664200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/>
          <p:cNvSpPr/>
          <p:nvPr/>
        </p:nvSpPr>
        <p:spPr>
          <a:xfrm rot="5400000">
            <a:off x="4495800" y="3962400"/>
            <a:ext cx="381000" cy="228600"/>
          </a:xfrm>
          <a:prstGeom prst="rightArrow">
            <a:avLst>
              <a:gd name="adj1" fmla="val 50000"/>
              <a:gd name="adj2" fmla="val 452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57200" y="152400"/>
            <a:ext cx="1219200" cy="350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</a:t>
            </a:r>
          </a:p>
          <a:p>
            <a:pPr algn="ctr"/>
            <a:r>
              <a:rPr lang="en-US" sz="2800" b="1" dirty="0" smtClean="0"/>
              <a:t>U</a:t>
            </a:r>
          </a:p>
          <a:p>
            <a:pPr algn="ctr"/>
            <a:r>
              <a:rPr lang="en-US" sz="2800" b="1" dirty="0" smtClean="0"/>
              <a:t>M</a:t>
            </a:r>
          </a:p>
          <a:p>
            <a:pPr algn="ctr"/>
            <a:r>
              <a:rPr lang="en-US" sz="2800" b="1" dirty="0" smtClean="0"/>
              <a:t>M</a:t>
            </a:r>
          </a:p>
          <a:p>
            <a:pPr algn="ctr"/>
            <a:r>
              <a:rPr lang="en-US" sz="2800" b="1" dirty="0" smtClean="0"/>
              <a:t>A</a:t>
            </a:r>
          </a:p>
          <a:p>
            <a:pPr algn="ctr"/>
            <a:r>
              <a:rPr lang="en-US" sz="2800" b="1" dirty="0" smtClean="0"/>
              <a:t>R</a:t>
            </a:r>
          </a:p>
          <a:p>
            <a:pPr algn="ctr"/>
            <a:r>
              <a:rPr lang="en-US" sz="2800" b="1" dirty="0"/>
              <a:t>Y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06400" y="1524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0" name="Equation" r:id="rId3" imgW="3416300" imgH="292100" progId="Equation.DSMT4">
                  <p:embed/>
                </p:oleObj>
              </mc:Choice>
              <mc:Fallback>
                <p:oleObj name="Equation" r:id="rId3" imgW="3416300" imgH="292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24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>
            <a:off x="711994" y="11756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2307431" y="11422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410868" y="1167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7204868" y="1167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0407" name="Object 7"/>
          <p:cNvGraphicFramePr>
            <a:graphicFrameLocks noChangeAspect="1"/>
          </p:cNvGraphicFramePr>
          <p:nvPr/>
        </p:nvGraphicFramePr>
        <p:xfrm>
          <a:off x="3657600" y="3048000"/>
          <a:ext cx="1918636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1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048000"/>
                        <a:ext cx="1918636" cy="990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8" name="Object 8"/>
          <p:cNvGraphicFramePr>
            <a:graphicFrameLocks noChangeAspect="1"/>
          </p:cNvGraphicFramePr>
          <p:nvPr/>
        </p:nvGraphicFramePr>
        <p:xfrm>
          <a:off x="47172" y="4834425"/>
          <a:ext cx="9067800" cy="105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2" name="Equation" r:id="rId7" imgW="4114800" imgH="482600" progId="Equation.DSMT4">
                  <p:embed/>
                </p:oleObj>
              </mc:Choice>
              <mc:Fallback>
                <p:oleObj name="Equation" r:id="rId7" imgW="4114800" imgH="482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2" y="4834425"/>
                        <a:ext cx="9067800" cy="1055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9" name="Object 9"/>
          <p:cNvGraphicFramePr>
            <a:graphicFrameLocks noChangeAspect="1"/>
          </p:cNvGraphicFramePr>
          <p:nvPr/>
        </p:nvGraphicFramePr>
        <p:xfrm>
          <a:off x="757238" y="1481137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3" name="Equation" r:id="rId9" imgW="228600" imgH="457200" progId="Equation.DSMT4">
                  <p:embed/>
                </p:oleObj>
              </mc:Choice>
              <mc:Fallback>
                <p:oleObj name="Equation" r:id="rId9" imgW="2286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481137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0" name="Object 10"/>
          <p:cNvGraphicFramePr>
            <a:graphicFrameLocks noChangeAspect="1"/>
          </p:cNvGraphicFramePr>
          <p:nvPr/>
        </p:nvGraphicFramePr>
        <p:xfrm>
          <a:off x="2352675" y="1447800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4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1447800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1" name="Object 11"/>
          <p:cNvGraphicFramePr>
            <a:graphicFrameLocks noChangeAspect="1"/>
          </p:cNvGraphicFramePr>
          <p:nvPr/>
        </p:nvGraphicFramePr>
        <p:xfrm>
          <a:off x="4333875" y="1473200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5" name="Equation" r:id="rId13" imgW="330120" imgH="457200" progId="Equation.DSMT4">
                  <p:embed/>
                </p:oleObj>
              </mc:Choice>
              <mc:Fallback>
                <p:oleObj name="Equation" r:id="rId13" imgW="3301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75" y="1473200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2" name="Object 12"/>
          <p:cNvGraphicFramePr>
            <a:graphicFrameLocks noChangeAspect="1"/>
          </p:cNvGraphicFramePr>
          <p:nvPr/>
        </p:nvGraphicFramePr>
        <p:xfrm>
          <a:off x="7127875" y="1473200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6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1473200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90600" y="4572000"/>
            <a:ext cx="1600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4648200"/>
            <a:ext cx="1905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4724400"/>
            <a:ext cx="2438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05600" y="4572000"/>
            <a:ext cx="2438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141517" y="3200400"/>
          <a:ext cx="8915399" cy="172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4" name="Equation" r:id="rId3" imgW="3136900" imgH="609600" progId="Equation.DSMT4">
                  <p:embed/>
                </p:oleObj>
              </mc:Choice>
              <mc:Fallback>
                <p:oleObj name="Equation" r:id="rId3" imgW="3136900" imgH="609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7" y="3200400"/>
                        <a:ext cx="8915399" cy="17201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524000" y="3352800"/>
            <a:ext cx="2743200" cy="6858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24000" y="4267200"/>
            <a:ext cx="2743200" cy="6096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95800" y="4114800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19600" y="3276600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3200" y="5410200"/>
            <a:ext cx="4433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erpetua" pitchFamily="18" charset="0"/>
              </a:rPr>
              <a:t>Let’s recapitulate……</a:t>
            </a:r>
          </a:p>
        </p:txBody>
      </p:sp>
      <p:graphicFrame>
        <p:nvGraphicFramePr>
          <p:cNvPr id="231429" name="Object 5"/>
          <p:cNvGraphicFramePr>
            <a:graphicFrameLocks noChangeAspect="1"/>
          </p:cNvGraphicFramePr>
          <p:nvPr/>
        </p:nvGraphicFramePr>
        <p:xfrm>
          <a:off x="76200" y="838200"/>
          <a:ext cx="90678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5" name="Equation" r:id="rId5" imgW="4114800" imgH="482600" progId="Equation.DSMT4">
                  <p:embed/>
                </p:oleObj>
              </mc:Choice>
              <mc:Fallback>
                <p:oleObj name="Equation" r:id="rId5" imgW="41148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8200"/>
                        <a:ext cx="9067800" cy="10556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971800" y="0"/>
            <a:ext cx="369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Underdamping</a:t>
            </a:r>
            <a:r>
              <a:rPr lang="en-US" sz="4000" b="1" dirty="0"/>
              <a:t>)</a:t>
            </a:r>
          </a:p>
        </p:txBody>
      </p:sp>
      <p:graphicFrame>
        <p:nvGraphicFramePr>
          <p:cNvPr id="57355" name="Object 11"/>
          <p:cNvGraphicFramePr>
            <a:graphicFrameLocks noChangeAspect="1"/>
          </p:cNvGraphicFramePr>
          <p:nvPr>
            <p:extLst/>
          </p:nvPr>
        </p:nvGraphicFramePr>
        <p:xfrm>
          <a:off x="381000" y="825690"/>
          <a:ext cx="8426450" cy="92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8" name="Equation" r:id="rId4" imgW="2539800" imgH="279360" progId="Equation.DSMT4">
                  <p:embed/>
                </p:oleObj>
              </mc:Choice>
              <mc:Fallback>
                <p:oleObj name="Equation" r:id="rId4" imgW="2539800" imgH="279360" progId="Equation.DSMT4">
                  <p:embed/>
                  <p:pic>
                    <p:nvPicPr>
                      <p:cNvPr id="5735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25690"/>
                        <a:ext cx="8426450" cy="92691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Object 9"/>
          <p:cNvGraphicFramePr>
            <a:graphicFrameLocks noChangeAspect="1"/>
          </p:cNvGraphicFramePr>
          <p:nvPr>
            <p:extLst/>
          </p:nvPr>
        </p:nvGraphicFramePr>
        <p:xfrm>
          <a:off x="898525" y="1981200"/>
          <a:ext cx="73056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9" name="Equation" r:id="rId6" imgW="2895480" imgH="279360" progId="Equation.DSMT4">
                  <p:embed/>
                </p:oleObj>
              </mc:Choice>
              <mc:Fallback>
                <p:oleObj name="Equation" r:id="rId6" imgW="2895480" imgH="279360" progId="Equation.DSMT4">
                  <p:embed/>
                  <p:pic>
                    <p:nvPicPr>
                      <p:cNvPr id="952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981200"/>
                        <a:ext cx="73056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2895600"/>
            <a:ext cx="6992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Mathematically this gives a complex solution!</a:t>
            </a:r>
          </a:p>
          <a:p>
            <a:pPr algn="ctr"/>
            <a:r>
              <a:rPr lang="en-US" sz="2800" b="1" dirty="0"/>
              <a:t>A and B also could be complex!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5834" y="4124980"/>
            <a:ext cx="5614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But position x(t) cannot be complex!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6230" y="4872335"/>
            <a:ext cx="348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 there any real solution?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873" y="5562600"/>
            <a:ext cx="5081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Solution can be made real by choosing</a:t>
            </a:r>
          </a:p>
          <a:p>
            <a:pPr algn="ctr"/>
            <a:r>
              <a:rPr lang="en-US" sz="2400" b="1" dirty="0"/>
              <a:t>appropriate constants </a:t>
            </a:r>
          </a:p>
        </p:txBody>
      </p:sp>
      <p:sp>
        <p:nvSpPr>
          <p:cNvPr id="9" name="Rounded Rectangle 8"/>
          <p:cNvSpPr/>
          <p:nvPr/>
        </p:nvSpPr>
        <p:spPr>
          <a:xfrm rot="19522976">
            <a:off x="752547" y="1310671"/>
            <a:ext cx="7129609" cy="35298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RECOLLECT</a:t>
            </a:r>
            <a:endParaRPr lang="en-IN" sz="8800" dirty="0"/>
          </a:p>
        </p:txBody>
      </p:sp>
    </p:spTree>
    <p:extLst>
      <p:ext uri="{BB962C8B-B14F-4D97-AF65-F5344CB8AC3E}">
        <p14:creationId xmlns:p14="http://schemas.microsoft.com/office/powerpoint/2010/main" val="362132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41" name="Object 9"/>
          <p:cNvGraphicFramePr>
            <a:graphicFrameLocks noChangeAspect="1"/>
          </p:cNvGraphicFramePr>
          <p:nvPr>
            <p:extLst/>
          </p:nvPr>
        </p:nvGraphicFramePr>
        <p:xfrm>
          <a:off x="898525" y="1066800"/>
          <a:ext cx="73056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2" name="Equation" r:id="rId3" imgW="2895480" imgH="279360" progId="Equation.DSMT4">
                  <p:embed/>
                </p:oleObj>
              </mc:Choice>
              <mc:Fallback>
                <p:oleObj name="Equation" r:id="rId3" imgW="2895480" imgH="279360" progId="Equation.DSMT4">
                  <p:embed/>
                  <p:pic>
                    <p:nvPicPr>
                      <p:cNvPr id="952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066800"/>
                        <a:ext cx="73056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6889" y="1906501"/>
            <a:ext cx="869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make it real and get the form of familiar Harmonic Oscillator </a:t>
            </a:r>
            <a:endParaRPr lang="en-IN" sz="28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3719513" y="2617788"/>
          <a:ext cx="44005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3" name="Equation" r:id="rId5" imgW="1257120" imgH="253800" progId="Equation.DSMT4">
                  <p:embed/>
                </p:oleObj>
              </mc:Choice>
              <mc:Fallback>
                <p:oleObj name="Equation" r:id="rId5" imgW="125712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2617788"/>
                        <a:ext cx="440055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307091" y="3492770"/>
          <a:ext cx="6812972" cy="151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4" name="Equation" r:id="rId7" imgW="2514600" imgH="558720" progId="Equation.DSMT4">
                  <p:embed/>
                </p:oleObj>
              </mc:Choice>
              <mc:Fallback>
                <p:oleObj name="Equation" r:id="rId7" imgW="2514600" imgH="5587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091" y="3492770"/>
                        <a:ext cx="6812972" cy="15154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41976" y="5050094"/>
            <a:ext cx="305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to do it?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41976" y="1600200"/>
            <a:ext cx="0" cy="403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48400" y="1600200"/>
            <a:ext cx="76200" cy="403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438400" y="5766724"/>
          <a:ext cx="516572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5" name="Equation" r:id="rId9" imgW="2158920" imgH="406080" progId="Equation.DSMT4">
                  <p:embed/>
                </p:oleObj>
              </mc:Choice>
              <mc:Fallback>
                <p:oleObj name="Equation" r:id="rId9" imgW="2158920" imgH="406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38400" y="5766724"/>
                        <a:ext cx="5165725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H="1">
            <a:off x="2743200" y="4038600"/>
            <a:ext cx="381000" cy="3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021262" y="3962400"/>
            <a:ext cx="898526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438400" y="3492770"/>
            <a:ext cx="1447800" cy="698230"/>
          </a:xfrm>
          <a:prstGeom prst="ellipse">
            <a:avLst/>
          </a:prstGeom>
          <a:solidFill>
            <a:srgbClr val="4F81BD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5181600" y="3505200"/>
            <a:ext cx="1447800" cy="698230"/>
          </a:xfrm>
          <a:prstGeom prst="ellipse">
            <a:avLst/>
          </a:prstGeom>
          <a:solidFill>
            <a:srgbClr val="4F81BD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ounded Rectangle 17"/>
          <p:cNvSpPr/>
          <p:nvPr/>
        </p:nvSpPr>
        <p:spPr>
          <a:xfrm rot="19522976">
            <a:off x="752547" y="1310671"/>
            <a:ext cx="7129609" cy="35298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RECOLLECT</a:t>
            </a:r>
            <a:endParaRPr lang="en-IN" sz="8800" dirty="0"/>
          </a:p>
        </p:txBody>
      </p:sp>
    </p:spTree>
    <p:extLst>
      <p:ext uri="{BB962C8B-B14F-4D97-AF65-F5344CB8AC3E}">
        <p14:creationId xmlns:p14="http://schemas.microsoft.com/office/powerpoint/2010/main" val="4425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8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971800" y="81757"/>
            <a:ext cx="305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to do it?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169846" y="4374147"/>
          <a:ext cx="3241675" cy="1035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2" name="Equation" r:id="rId3" imgW="1308100" imgH="419100" progId="Equation.DSMT4">
                  <p:embed/>
                </p:oleObj>
              </mc:Choice>
              <mc:Fallback>
                <p:oleObj name="Equation" r:id="rId3" imgW="1308100" imgH="4191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846" y="4374147"/>
                        <a:ext cx="3241675" cy="10358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2561" y="4581868"/>
            <a:ext cx="361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We get A and B as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397000" y="5715000"/>
          <a:ext cx="65690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3" name="Equation" r:id="rId5" imgW="2603500" imgH="279400" progId="Equation.DSMT4">
                  <p:embed/>
                </p:oleObj>
              </mc:Choice>
              <mc:Fallback>
                <p:oleObj name="Equation" r:id="rId5" imgW="2603500" imgH="279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5715000"/>
                        <a:ext cx="65690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250146" y="789643"/>
          <a:ext cx="2862782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4" name="Equation" r:id="rId7" imgW="1523880" imgH="1028520" progId="Equation.DSMT4">
                  <p:embed/>
                </p:oleObj>
              </mc:Choice>
              <mc:Fallback>
                <p:oleObj name="Equation" r:id="rId7" imgW="1523880" imgH="10285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0146" y="789643"/>
                        <a:ext cx="2862782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133598" y="2436336"/>
          <a:ext cx="2894012" cy="232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5" name="Equation" r:id="rId9" imgW="1282680" imgH="1028520" progId="Equation.DSMT4">
                  <p:embed/>
                </p:oleObj>
              </mc:Choice>
              <mc:Fallback>
                <p:oleObj name="Equation" r:id="rId9" imgW="1282680" imgH="10285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33598" y="2436336"/>
                        <a:ext cx="2894012" cy="2320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04264" y="6376504"/>
            <a:ext cx="1523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REAL x(t)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870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31928" y="4724400"/>
          <a:ext cx="5156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1" name="Equation" r:id="rId3" imgW="1473200" imgH="254000" progId="Equation.DSMT4">
                  <p:embed/>
                </p:oleObj>
              </mc:Choice>
              <mc:Fallback>
                <p:oleObj name="Equation" r:id="rId3" imgW="1473200" imgH="254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928" y="4724400"/>
                        <a:ext cx="515620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282613"/>
              </p:ext>
            </p:extLst>
          </p:nvPr>
        </p:nvGraphicFramePr>
        <p:xfrm>
          <a:off x="0" y="3347998"/>
          <a:ext cx="92249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2" name="Equation" r:id="rId5" imgW="2603500" imgH="279400" progId="Equation.DSMT4">
                  <p:embed/>
                </p:oleObj>
              </mc:Choice>
              <mc:Fallback>
                <p:oleObj name="Equation" r:id="rId5" imgW="2603500" imgH="279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47998"/>
                        <a:ext cx="9224963" cy="990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8533" y="292453"/>
            <a:ext cx="82275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REAL </a:t>
            </a:r>
            <a:r>
              <a:rPr lang="en-US" sz="4000" b="1" dirty="0" smtClean="0"/>
              <a:t>SOLUTION FOR UNDER DAMPED</a:t>
            </a:r>
          </a:p>
          <a:p>
            <a:r>
              <a:rPr lang="en-US" sz="4000" b="1" dirty="0" smtClean="0"/>
              <a:t>HARMONIC OSCILLATOR </a:t>
            </a:r>
            <a:endParaRPr lang="en-US" sz="4000" b="1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352800" y="4419600"/>
            <a:ext cx="1524000" cy="1828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86213" y="5694402"/>
            <a:ext cx="64525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NO Damping here</a:t>
            </a:r>
            <a:endParaRPr lang="en-IN" sz="66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406432"/>
              </p:ext>
            </p:extLst>
          </p:nvPr>
        </p:nvGraphicFramePr>
        <p:xfrm>
          <a:off x="392906" y="2038246"/>
          <a:ext cx="84391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3" name="Equation" r:id="rId7" imgW="8439141" imgH="933639" progId="Equation.DSMT4">
                  <p:embed/>
                </p:oleObj>
              </mc:Choice>
              <mc:Fallback>
                <p:oleObj name="Equation" r:id="rId7" imgW="8439141" imgH="9336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2906" y="2038246"/>
                        <a:ext cx="8439150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4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141517" y="108625"/>
          <a:ext cx="8915399" cy="172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2" name="Equation" r:id="rId3" imgW="3136900" imgH="609600" progId="Equation.DSMT4">
                  <p:embed/>
                </p:oleObj>
              </mc:Choice>
              <mc:Fallback>
                <p:oleObj name="Equation" r:id="rId3" imgW="3136900" imgH="609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7" y="108625"/>
                        <a:ext cx="8915399" cy="17201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524000" y="261025"/>
            <a:ext cx="2743200" cy="6858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24000" y="1175425"/>
            <a:ext cx="2743200" cy="6096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95800" y="1023025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19600" y="184825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3476" name="Object 4"/>
          <p:cNvGraphicFramePr>
            <a:graphicFrameLocks noChangeAspect="1"/>
          </p:cNvGraphicFramePr>
          <p:nvPr/>
        </p:nvGraphicFramePr>
        <p:xfrm>
          <a:off x="159654" y="22860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3" name="Equation" r:id="rId5" imgW="3098800" imgH="584200" progId="Equation.DSMT4">
                  <p:embed/>
                </p:oleObj>
              </mc:Choice>
              <mc:Fallback>
                <p:oleObj name="Equation" r:id="rId5" imgW="3098800" imgH="584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54" y="22860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Oscillations to Waves</a:t>
            </a:r>
          </a:p>
        </p:txBody>
      </p:sp>
      <p:pic>
        <p:nvPicPr>
          <p:cNvPr id="4" name="Picture 2" descr="Image result for Ripples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550" y="4571999"/>
            <a:ext cx="2857500" cy="2286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457200"/>
            <a:ext cx="5791200" cy="30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40327" y="1960189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04800" y="4899025"/>
            <a:ext cx="2743200" cy="157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RECAP</a:t>
            </a:r>
            <a:endParaRPr lang="en-IN" sz="4800" b="1" dirty="0"/>
          </a:p>
        </p:txBody>
      </p:sp>
    </p:spTree>
    <p:extLst>
      <p:ext uri="{BB962C8B-B14F-4D97-AF65-F5344CB8AC3E}">
        <p14:creationId xmlns:p14="http://schemas.microsoft.com/office/powerpoint/2010/main" val="11825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14400"/>
            <a:ext cx="6629400" cy="34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25908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495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48768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4" name="Equation" r:id="rId4" imgW="1485900" imgH="330200" progId="Equation.DSMT4">
                  <p:embed/>
                </p:oleObj>
              </mc:Choice>
              <mc:Fallback>
                <p:oleObj name="Equation" r:id="rId4" imgW="1485900" imgH="33020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48768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58674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5" name="Equation" r:id="rId6" imgW="1511300" imgH="330200" progId="Equation.DSMT4">
                  <p:embed/>
                </p:oleObj>
              </mc:Choice>
              <mc:Fallback>
                <p:oleObj name="Equation" r:id="rId6" imgW="1511300" imgH="33020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8674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553200" y="5181600"/>
            <a:ext cx="2514600" cy="9906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Simultaneous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coupled differential equation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50000"/>
          <a:stretch/>
        </p:blipFill>
        <p:spPr bwMode="auto">
          <a:xfrm>
            <a:off x="3200400" y="762000"/>
            <a:ext cx="3124200" cy="8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>
          <a:xfrm rot="5400000">
            <a:off x="4498032" y="1293168"/>
            <a:ext cx="224135" cy="381000"/>
          </a:xfrm>
          <a:prstGeom prst="rightArrow">
            <a:avLst>
              <a:gd name="adj1" fmla="val 23626"/>
              <a:gd name="adj2" fmla="val 26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488517"/>
              </p:ext>
            </p:extLst>
          </p:nvPr>
        </p:nvGraphicFramePr>
        <p:xfrm>
          <a:off x="3886200" y="1676400"/>
          <a:ext cx="1447800" cy="748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1" name="Equation" r:id="rId4" imgW="927100" imgH="482600" progId="Equation.DSMT4">
                  <p:embed/>
                </p:oleObj>
              </mc:Choice>
              <mc:Fallback>
                <p:oleObj name="Equation" r:id="rId4" imgW="927100" imgH="482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676400"/>
                        <a:ext cx="1447800" cy="74803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 rot="5400000">
            <a:off x="4495800" y="2438400"/>
            <a:ext cx="304800" cy="457200"/>
          </a:xfrm>
          <a:prstGeom prst="rightArrow">
            <a:avLst>
              <a:gd name="adj1" fmla="val 23626"/>
              <a:gd name="adj2" fmla="val 26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906177"/>
              </p:ext>
            </p:extLst>
          </p:nvPr>
        </p:nvGraphicFramePr>
        <p:xfrm>
          <a:off x="2438400" y="2819400"/>
          <a:ext cx="5181600" cy="42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2" name="Equation" r:id="rId6" imgW="3416300" imgH="292100" progId="Equation.DSMT4">
                  <p:embed/>
                </p:oleObj>
              </mc:Choice>
              <mc:Fallback>
                <p:oleObj name="Equation" r:id="rId6" imgW="3416300" imgH="292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819400"/>
                        <a:ext cx="5181600" cy="4249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1600200" y="3429000"/>
            <a:ext cx="95" cy="11707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86200" y="3487539"/>
            <a:ext cx="95" cy="11707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86400" y="3487539"/>
            <a:ext cx="95" cy="11707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37379" y="3487539"/>
            <a:ext cx="95" cy="11707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342899"/>
              </p:ext>
            </p:extLst>
          </p:nvPr>
        </p:nvGraphicFramePr>
        <p:xfrm>
          <a:off x="1219295" y="3546079"/>
          <a:ext cx="380905" cy="568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3" name="Equation" r:id="rId8" imgW="228600" imgH="457200" progId="Equation.DSMT4">
                  <p:embed/>
                </p:oleObj>
              </mc:Choice>
              <mc:Fallback>
                <p:oleObj name="Equation" r:id="rId8" imgW="22860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95" y="3546079"/>
                        <a:ext cx="380905" cy="56872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033591"/>
              </p:ext>
            </p:extLst>
          </p:nvPr>
        </p:nvGraphicFramePr>
        <p:xfrm>
          <a:off x="3706783" y="3604617"/>
          <a:ext cx="358834" cy="58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4" name="Equation" r:id="rId10" imgW="228600" imgH="457200" progId="Equation.DSMT4">
                  <p:embed/>
                </p:oleObj>
              </mc:Choice>
              <mc:Fallback>
                <p:oleObj name="Equation" r:id="rId10" imgW="2286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783" y="3604617"/>
                        <a:ext cx="358834" cy="58638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935660"/>
              </p:ext>
            </p:extLst>
          </p:nvPr>
        </p:nvGraphicFramePr>
        <p:xfrm>
          <a:off x="5285573" y="3576349"/>
          <a:ext cx="401844" cy="55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5" name="Equation" r:id="rId12" imgW="330120" imgH="457200" progId="Equation.DSMT4">
                  <p:embed/>
                </p:oleObj>
              </mc:Choice>
              <mc:Fallback>
                <p:oleObj name="Equation" r:id="rId12" imgW="33012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5573" y="3576349"/>
                        <a:ext cx="401844" cy="55183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005586"/>
              </p:ext>
            </p:extLst>
          </p:nvPr>
        </p:nvGraphicFramePr>
        <p:xfrm>
          <a:off x="7620000" y="3546078"/>
          <a:ext cx="444094" cy="60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6" name="Equation" r:id="rId14" imgW="330120" imgH="457200" progId="Equation.DSMT4">
                  <p:embed/>
                </p:oleObj>
              </mc:Choice>
              <mc:Fallback>
                <p:oleObj name="Equation" r:id="rId14" imgW="3301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546078"/>
                        <a:ext cx="444094" cy="6086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57074"/>
              </p:ext>
            </p:extLst>
          </p:nvPr>
        </p:nvGraphicFramePr>
        <p:xfrm>
          <a:off x="3249858" y="4572000"/>
          <a:ext cx="3379542" cy="63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7" name="Equation" r:id="rId16" imgW="3098800" imgH="584200" progId="Equation.DSMT4">
                  <p:embed/>
                </p:oleObj>
              </mc:Choice>
              <mc:Fallback>
                <p:oleObj name="Equation" r:id="rId16" imgW="3098800" imgH="584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858" y="4572000"/>
                        <a:ext cx="3379542" cy="63290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ight Arrow 21"/>
          <p:cNvSpPr/>
          <p:nvPr/>
        </p:nvSpPr>
        <p:spPr>
          <a:xfrm rot="5400000">
            <a:off x="4648200" y="4114800"/>
            <a:ext cx="304800" cy="457200"/>
          </a:xfrm>
          <a:prstGeom prst="rightArrow">
            <a:avLst>
              <a:gd name="adj1" fmla="val 23626"/>
              <a:gd name="adj2" fmla="val 26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05200" y="5284198"/>
            <a:ext cx="2971800" cy="1601986"/>
          </a:xfrm>
          <a:prstGeom prst="rect">
            <a:avLst/>
          </a:prstGeom>
          <a:noFill/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63409"/>
              </p:ext>
            </p:extLst>
          </p:nvPr>
        </p:nvGraphicFramePr>
        <p:xfrm>
          <a:off x="6574729" y="5410200"/>
          <a:ext cx="26193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8" name="Equation" r:id="rId19" imgW="2298600" imgH="482400" progId="Equation.DSMT4">
                  <p:embed/>
                </p:oleObj>
              </mc:Choice>
              <mc:Fallback>
                <p:oleObj name="Equation" r:id="rId19" imgW="2298600" imgH="482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729" y="5410200"/>
                        <a:ext cx="2619375" cy="546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668370"/>
              </p:ext>
            </p:extLst>
          </p:nvPr>
        </p:nvGraphicFramePr>
        <p:xfrm>
          <a:off x="266700" y="5515888"/>
          <a:ext cx="2247900" cy="10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9" name="Equation" r:id="rId21" imgW="2133360" imgH="990360" progId="Equation.DSMT4">
                  <p:embed/>
                </p:oleObj>
              </mc:Choice>
              <mc:Fallback>
                <p:oleObj name="Equation" r:id="rId21" imgW="2133360" imgH="99036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5515888"/>
                        <a:ext cx="2247900" cy="10373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What we did?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13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0"/>
            <a:ext cx="7162800" cy="3861196"/>
          </a:xfrm>
          <a:prstGeom prst="rect">
            <a:avLst/>
          </a:prstGeom>
          <a:noFill/>
        </p:spPr>
      </p:pic>
      <p:graphicFrame>
        <p:nvGraphicFramePr>
          <p:cNvPr id="234498" name="Object 2"/>
          <p:cNvGraphicFramePr>
            <a:graphicFrameLocks noChangeAspect="1"/>
          </p:cNvGraphicFramePr>
          <p:nvPr/>
        </p:nvGraphicFramePr>
        <p:xfrm>
          <a:off x="87084" y="2286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4" name="Equation" r:id="rId4" imgW="3098800" imgH="584200" progId="Equation.DSMT4">
                  <p:embed/>
                </p:oleObj>
              </mc:Choice>
              <mc:Fallback>
                <p:oleObj name="Equation" r:id="rId4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4" y="2286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E:\BTech\PH103\Normal_mode_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91" y="2590800"/>
            <a:ext cx="8917609" cy="190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00400" y="2209800"/>
            <a:ext cx="31242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2362200"/>
            <a:ext cx="31242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5524" name="Object 4"/>
          <p:cNvGraphicFramePr>
            <a:graphicFrameLocks noChangeAspect="1"/>
          </p:cNvGraphicFramePr>
          <p:nvPr/>
        </p:nvGraphicFramePr>
        <p:xfrm>
          <a:off x="87313" y="2286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0" name="Equation" r:id="rId4" imgW="3098800" imgH="584200" progId="Equation.DSMT4">
                  <p:embed/>
                </p:oleObj>
              </mc:Choice>
              <mc:Fallback>
                <p:oleObj name="Equation" r:id="rId4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2286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rot="10800000" flipV="1">
            <a:off x="4572000" y="1371600"/>
            <a:ext cx="4267200" cy="228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4572000" y="533400"/>
            <a:ext cx="4114800" cy="228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1524000" y="1524000"/>
            <a:ext cx="2743200" cy="76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600200" y="685800"/>
            <a:ext cx="2590800" cy="76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67000" y="259080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1030" y="266700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</a:rPr>
              <a:t>+</a:t>
            </a:r>
          </a:p>
        </p:txBody>
      </p:sp>
      <p:graphicFrame>
        <p:nvGraphicFramePr>
          <p:cNvPr id="235525" name="Object 5"/>
          <p:cNvGraphicFramePr>
            <a:graphicFrameLocks noChangeAspect="1"/>
          </p:cNvGraphicFramePr>
          <p:nvPr/>
        </p:nvGraphicFramePr>
        <p:xfrm>
          <a:off x="29028" y="5424714"/>
          <a:ext cx="9070975" cy="730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1" name="Equation" r:id="rId6" imgW="3606800" imgH="292100" progId="Equation.DSMT4">
                  <p:embed/>
                </p:oleObj>
              </mc:Choice>
              <mc:Fallback>
                <p:oleObj name="Equation" r:id="rId6" imgW="3606800" imgH="292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8" y="5424714"/>
                        <a:ext cx="9070975" cy="73051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Plots: Amplitude v/s time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1034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70C0"/>
                </a:solidFill>
              </a:rPr>
              <a:t>x</a:t>
            </a:r>
            <a:r>
              <a:rPr lang="en-US" sz="5400" b="1" baseline="-25000" dirty="0">
                <a:solidFill>
                  <a:srgbClr val="0070C0"/>
                </a:solidFill>
              </a:rPr>
              <a:t>1</a:t>
            </a:r>
            <a:r>
              <a:rPr lang="en-US" sz="5400" b="1" dirty="0">
                <a:solidFill>
                  <a:srgbClr val="0070C0"/>
                </a:solidFill>
              </a:rPr>
              <a:t>(t) v/s t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0070C0"/>
                </a:solidFill>
              </a:rPr>
              <a:t>x</a:t>
            </a:r>
            <a:r>
              <a:rPr lang="en-US" sz="5400" b="1" baseline="-25000" dirty="0">
                <a:solidFill>
                  <a:srgbClr val="0070C0"/>
                </a:solidFill>
              </a:rPr>
              <a:t>2</a:t>
            </a:r>
            <a:r>
              <a:rPr lang="en-US" sz="5400" b="1" dirty="0">
                <a:solidFill>
                  <a:srgbClr val="0070C0"/>
                </a:solidFill>
              </a:rPr>
              <a:t>(t) v/s t</a:t>
            </a:r>
          </a:p>
        </p:txBody>
      </p:sp>
    </p:spTree>
    <p:extLst>
      <p:ext uri="{BB962C8B-B14F-4D97-AF65-F5344CB8AC3E}">
        <p14:creationId xmlns:p14="http://schemas.microsoft.com/office/powerpoint/2010/main" val="39826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BTech\PH103\Normal_mode_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14600"/>
            <a:ext cx="8917609" cy="1905000"/>
          </a:xfrm>
          <a:prstGeom prst="rect">
            <a:avLst/>
          </a:prstGeom>
          <a:noFill/>
        </p:spPr>
      </p:pic>
      <p:graphicFrame>
        <p:nvGraphicFramePr>
          <p:cNvPr id="241666" name="Object 2"/>
          <p:cNvGraphicFramePr>
            <a:graphicFrameLocks noChangeAspect="1"/>
          </p:cNvGraphicFramePr>
          <p:nvPr/>
        </p:nvGraphicFramePr>
        <p:xfrm>
          <a:off x="5334001" y="611279"/>
          <a:ext cx="3810000" cy="1050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4" name="Equation" r:id="rId4" imgW="1828800" imgH="508000" progId="Equation.DSMT4">
                  <p:embed/>
                </p:oleObj>
              </mc:Choice>
              <mc:Fallback>
                <p:oleObj name="Equation" r:id="rId4" imgW="1828800" imgH="5080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611279"/>
                        <a:ext cx="3810000" cy="10508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7" name="Object 3"/>
          <p:cNvGraphicFramePr>
            <a:graphicFrameLocks noChangeAspect="1"/>
          </p:cNvGraphicFramePr>
          <p:nvPr/>
        </p:nvGraphicFramePr>
        <p:xfrm>
          <a:off x="5334000" y="4648200"/>
          <a:ext cx="38100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5" name="Equation" r:id="rId6" imgW="1828800" imgH="508000" progId="Equation.DSMT4">
                  <p:embed/>
                </p:oleObj>
              </mc:Choice>
              <mc:Fallback>
                <p:oleObj name="Equation" r:id="rId6" imgW="1828800" imgH="5080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648200"/>
                        <a:ext cx="3810000" cy="1050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X2_T.jpg"/>
          <p:cNvPicPr>
            <a:picLocks noChangeAspect="1"/>
          </p:cNvPicPr>
          <p:nvPr/>
        </p:nvPicPr>
        <p:blipFill>
          <a:blip r:embed="rId8" cstate="print"/>
          <a:srcRect l="8850" t="10309" r="12389" b="6873"/>
          <a:stretch>
            <a:fillRect/>
          </a:stretch>
        </p:blipFill>
        <p:spPr>
          <a:xfrm>
            <a:off x="0" y="3329917"/>
            <a:ext cx="4343400" cy="3528083"/>
          </a:xfrm>
          <a:prstGeom prst="rect">
            <a:avLst/>
          </a:prstGeom>
        </p:spPr>
      </p:pic>
      <p:pic>
        <p:nvPicPr>
          <p:cNvPr id="8" name="Picture 7" descr="X1_T.jpg"/>
          <p:cNvPicPr>
            <a:picLocks noChangeAspect="1"/>
          </p:cNvPicPr>
          <p:nvPr/>
        </p:nvPicPr>
        <p:blipFill>
          <a:blip r:embed="rId9" cstate="print"/>
          <a:srcRect l="8850" t="10309" r="12389" b="6873"/>
          <a:stretch>
            <a:fillRect/>
          </a:stretch>
        </p:blipFill>
        <p:spPr>
          <a:xfrm>
            <a:off x="0" y="0"/>
            <a:ext cx="4267200" cy="346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mal_mode_1_T.jpg"/>
          <p:cNvPicPr>
            <a:picLocks noChangeAspect="1"/>
          </p:cNvPicPr>
          <p:nvPr/>
        </p:nvPicPr>
        <p:blipFill>
          <a:blip r:embed="rId3" cstate="print"/>
          <a:srcRect l="12389" t="10309" r="12389" b="5727"/>
          <a:stretch>
            <a:fillRect/>
          </a:stretch>
        </p:blipFill>
        <p:spPr>
          <a:xfrm>
            <a:off x="609601" y="304800"/>
            <a:ext cx="4139558" cy="3569522"/>
          </a:xfrm>
          <a:prstGeom prst="rect">
            <a:avLst/>
          </a:prstGeom>
        </p:spPr>
      </p:pic>
      <p:pic>
        <p:nvPicPr>
          <p:cNvPr id="5" name="Picture 4" descr="Normal_mode_2_T.jpg"/>
          <p:cNvPicPr>
            <a:picLocks noChangeAspect="1"/>
          </p:cNvPicPr>
          <p:nvPr/>
        </p:nvPicPr>
        <p:blipFill>
          <a:blip r:embed="rId4" cstate="print"/>
          <a:srcRect l="13274" t="10309" r="13274" b="6873"/>
          <a:stretch>
            <a:fillRect/>
          </a:stretch>
        </p:blipFill>
        <p:spPr>
          <a:xfrm>
            <a:off x="685800" y="3473036"/>
            <a:ext cx="3886200" cy="3384964"/>
          </a:xfrm>
          <a:prstGeom prst="rect">
            <a:avLst/>
          </a:prstGeom>
        </p:spPr>
      </p:pic>
      <p:graphicFrame>
        <p:nvGraphicFramePr>
          <p:cNvPr id="242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37446"/>
              </p:ext>
            </p:extLst>
          </p:nvPr>
        </p:nvGraphicFramePr>
        <p:xfrm>
          <a:off x="5740400" y="1066800"/>
          <a:ext cx="19843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0" name="Equation" r:id="rId5" imgW="952200" imgH="228600" progId="Equation.DSMT4">
                  <p:embed/>
                </p:oleObj>
              </mc:Choice>
              <mc:Fallback>
                <p:oleObj name="Equation" r:id="rId5" imgW="9522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1066800"/>
                        <a:ext cx="1984375" cy="4730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582142"/>
              </p:ext>
            </p:extLst>
          </p:nvPr>
        </p:nvGraphicFramePr>
        <p:xfrm>
          <a:off x="5157788" y="4800600"/>
          <a:ext cx="31226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1" name="Equation" r:id="rId7" imgW="1498320" imgH="291960" progId="Equation.DSMT4">
                  <p:embed/>
                </p:oleObj>
              </mc:Choice>
              <mc:Fallback>
                <p:oleObj name="Equation" r:id="rId7" imgW="1498320" imgH="2919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788" y="4800600"/>
                        <a:ext cx="3122612" cy="603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Normal Coordinates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 we get some co-ordinates which will oscillate with one pure frequency??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Try by just adding x</a:t>
            </a:r>
            <a:r>
              <a:rPr lang="en-US" b="1" baseline="-25000" dirty="0"/>
              <a:t>1</a:t>
            </a:r>
            <a:r>
              <a:rPr lang="en-US" b="1" dirty="0"/>
              <a:t> and x</a:t>
            </a:r>
            <a:r>
              <a:rPr lang="en-US" b="1" baseline="-25000" dirty="0"/>
              <a:t>2</a:t>
            </a:r>
            <a:r>
              <a:rPr lang="en-US" b="1" dirty="0"/>
              <a:t> and subtracting</a:t>
            </a:r>
          </a:p>
          <a:p>
            <a:pPr marL="0" indent="0">
              <a:buNone/>
            </a:pP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b="1" dirty="0"/>
              <a:t> and x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99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228600"/>
            <a:ext cx="487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Normal Coordinates</a:t>
            </a:r>
          </a:p>
        </p:txBody>
      </p:sp>
      <p:graphicFrame>
        <p:nvGraphicFramePr>
          <p:cNvPr id="236546" name="Object 2"/>
          <p:cNvGraphicFramePr>
            <a:graphicFrameLocks noChangeAspect="1"/>
          </p:cNvGraphicFramePr>
          <p:nvPr/>
        </p:nvGraphicFramePr>
        <p:xfrm>
          <a:off x="249466" y="11430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46" name="Equation" r:id="rId3" imgW="3098800" imgH="584200" progId="Equation.DSMT4">
                  <p:embed/>
                </p:oleObj>
              </mc:Choice>
              <mc:Fallback>
                <p:oleObj name="Equation" r:id="rId3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66" y="11430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533400" y="4724400"/>
          <a:ext cx="1981200" cy="200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47" name="Equation" r:id="rId5" imgW="799753" imgH="812447" progId="Equation.DSMT4">
                  <p:embed/>
                </p:oleObj>
              </mc:Choice>
              <mc:Fallback>
                <p:oleObj name="Equation" r:id="rId5" imgW="799753" imgH="812447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24400"/>
                        <a:ext cx="1981200" cy="2000569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3352800" y="3048000"/>
          <a:ext cx="5233987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48" name="Equation" r:id="rId7" imgW="1841500" imgH="508000" progId="Equation.DSMT4">
                  <p:embed/>
                </p:oleObj>
              </mc:Choice>
              <mc:Fallback>
                <p:oleObj name="Equation" r:id="rId7" imgW="1841500" imgH="508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48000"/>
                        <a:ext cx="5233987" cy="1435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5200" y="4798874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erpetua" pitchFamily="18" charset="0"/>
              </a:rPr>
              <a:t>Inverse transformation</a:t>
            </a:r>
          </a:p>
        </p:txBody>
      </p:sp>
      <p:graphicFrame>
        <p:nvGraphicFramePr>
          <p:cNvPr id="236549" name="Object 5"/>
          <p:cNvGraphicFramePr>
            <a:graphicFrameLocks noChangeAspect="1"/>
          </p:cNvGraphicFramePr>
          <p:nvPr/>
        </p:nvGraphicFramePr>
        <p:xfrm>
          <a:off x="5638800" y="5029200"/>
          <a:ext cx="2350055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49" name="Equation" r:id="rId9" imgW="800100" imgH="457200" progId="Equation.DSMT4">
                  <p:embed/>
                </p:oleObj>
              </mc:Choice>
              <mc:Fallback>
                <p:oleObj name="Equation" r:id="rId9" imgW="8001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029200"/>
                        <a:ext cx="2350055" cy="13350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Why Normal Co-ordinates?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This will help in knowing 2 different frequencies independently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If you plot X</a:t>
            </a:r>
            <a:r>
              <a:rPr lang="en-US" b="1" baseline="-25000" dirty="0">
                <a:solidFill>
                  <a:srgbClr val="002060"/>
                </a:solidFill>
              </a:rPr>
              <a:t>1</a:t>
            </a:r>
            <a:r>
              <a:rPr lang="en-US" b="1" dirty="0">
                <a:solidFill>
                  <a:srgbClr val="002060"/>
                </a:solidFill>
              </a:rPr>
              <a:t>(t) and X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(t) v/s time you get nice cosine graph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b="1" baseline="-25000" dirty="0">
                <a:solidFill>
                  <a:srgbClr val="002060"/>
                </a:solidFill>
              </a:rPr>
              <a:t>1</a:t>
            </a:r>
            <a:r>
              <a:rPr lang="en-US" b="1" dirty="0">
                <a:solidFill>
                  <a:srgbClr val="002060"/>
                </a:solidFill>
              </a:rPr>
              <a:t>(t) and x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(t) v/s time was erratic in nature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Out of phase and in-phase motion cannot get visualized though! </a:t>
            </a: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784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Is there any alternative way of solving the coupled differential equation?</a:t>
            </a:r>
          </a:p>
        </p:txBody>
      </p:sp>
    </p:spTree>
    <p:extLst>
      <p:ext uri="{BB962C8B-B14F-4D97-AF65-F5344CB8AC3E}">
        <p14:creationId xmlns:p14="http://schemas.microsoft.com/office/powerpoint/2010/main" val="41210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Matrix equation of coupled oscillator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/>
          <a:srcRect t="48403"/>
          <a:stretch>
            <a:fillRect/>
          </a:stretch>
        </p:blipFill>
        <p:spPr bwMode="auto">
          <a:xfrm>
            <a:off x="1371600" y="685800"/>
            <a:ext cx="6629400" cy="17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2850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452219"/>
              </p:ext>
            </p:extLst>
          </p:nvPr>
        </p:nvGraphicFramePr>
        <p:xfrm>
          <a:off x="1447800" y="3733800"/>
          <a:ext cx="6883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1" name="Equation" r:id="rId5" imgW="2273040" imgH="482400" progId="Equation.DSMT4">
                  <p:embed/>
                </p:oleObj>
              </mc:Choice>
              <mc:Fallback>
                <p:oleObj name="Equation" r:id="rId5" imgW="2273040" imgH="482400" progId="Equation.DSMT4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6883538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1" name="Object 147"/>
          <p:cNvGraphicFramePr>
            <a:graphicFrameLocks noChangeAspect="1"/>
          </p:cNvGraphicFramePr>
          <p:nvPr/>
        </p:nvGraphicFramePr>
        <p:xfrm>
          <a:off x="914400" y="25146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2" name="Equation" r:id="rId7" imgW="1485900" imgH="330200" progId="Equation.DSMT4">
                  <p:embed/>
                </p:oleObj>
              </mc:Choice>
              <mc:Fallback>
                <p:oleObj name="Equation" r:id="rId7" imgW="1485900" imgH="330200" progId="Equation.DSMT4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2" name="Object 148"/>
          <p:cNvGraphicFramePr>
            <a:graphicFrameLocks noChangeAspect="1"/>
          </p:cNvGraphicFramePr>
          <p:nvPr/>
        </p:nvGraphicFramePr>
        <p:xfrm>
          <a:off x="4724400" y="2547258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3" name="Equation" r:id="rId9" imgW="1511300" imgH="330200" progId="Equation.DSMT4">
                  <p:embed/>
                </p:oleObj>
              </mc:Choice>
              <mc:Fallback>
                <p:oleObj name="Equation" r:id="rId9" imgW="1511300" imgH="330200" progId="Equation.DSMT4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547258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3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339171"/>
              </p:ext>
            </p:extLst>
          </p:nvPr>
        </p:nvGraphicFramePr>
        <p:xfrm>
          <a:off x="171450" y="5410200"/>
          <a:ext cx="3657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4" name="Equation" r:id="rId11" imgW="1218960" imgH="431640" progId="Equation.DSMT4">
                  <p:embed/>
                </p:oleObj>
              </mc:Choice>
              <mc:Fallback>
                <p:oleObj name="Equation" r:id="rId11" imgW="1218960" imgH="431640" progId="Equation.DSMT4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5410200"/>
                        <a:ext cx="3657600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208546"/>
              </p:ext>
            </p:extLst>
          </p:nvPr>
        </p:nvGraphicFramePr>
        <p:xfrm>
          <a:off x="4121318" y="5465894"/>
          <a:ext cx="4855826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5" name="Equation" r:id="rId13" imgW="2260440" imgH="482400" progId="Equation.DSMT4">
                  <p:embed/>
                </p:oleObj>
              </mc:Choice>
              <mc:Fallback>
                <p:oleObj name="Equation" r:id="rId13" imgW="22604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21318" y="5465894"/>
                        <a:ext cx="4855826" cy="103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Perpetua" pitchFamily="18" charset="0"/>
              </a:rPr>
              <a:t>Alternate way of deriving….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838200"/>
            <a:ext cx="6629400" cy="34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495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48768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6" name="Equation" r:id="rId4" imgW="1485900" imgH="330200" progId="Equation.DSMT4">
                  <p:embed/>
                </p:oleObj>
              </mc:Choice>
              <mc:Fallback>
                <p:oleObj name="Equation" r:id="rId4" imgW="1485900" imgH="330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48768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58674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7" name="Equation" r:id="rId6" imgW="1511300" imgH="330200" progId="Equation.DSMT4">
                  <p:embed/>
                </p:oleObj>
              </mc:Choice>
              <mc:Fallback>
                <p:oleObj name="Equation" r:id="rId6" imgW="1511300" imgH="330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8674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553200" y="5181600"/>
            <a:ext cx="2514600" cy="9906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Simultaneous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coupled differential equation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5334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6" name="Equation" r:id="rId3" imgW="1485900" imgH="330200" progId="Equation.DSMT4">
                  <p:embed/>
                </p:oleObj>
              </mc:Choice>
              <mc:Fallback>
                <p:oleObj name="Equation" r:id="rId3" imgW="1485900" imgH="330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5334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15240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7" name="Equation" r:id="rId5" imgW="1511300" imgH="330200" progId="Equation.DSMT4">
                  <p:embed/>
                </p:oleObj>
              </mc:Choice>
              <mc:Fallback>
                <p:oleObj name="Equation" r:id="rId5" imgW="1511300" imgH="330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15240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77000" y="838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1688068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2920425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(1)+(2)</a:t>
            </a:r>
          </a:p>
        </p:txBody>
      </p:sp>
      <p:graphicFrame>
        <p:nvGraphicFramePr>
          <p:cNvPr id="239620" name="Object 4"/>
          <p:cNvGraphicFramePr>
            <a:graphicFrameLocks noChangeAspect="1"/>
          </p:cNvGraphicFramePr>
          <p:nvPr/>
        </p:nvGraphicFramePr>
        <p:xfrm>
          <a:off x="2362200" y="2667000"/>
          <a:ext cx="426402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8" name="Equation" r:id="rId7" imgW="1765300" imgH="419100" progId="Equation.DSMT4">
                  <p:embed/>
                </p:oleObj>
              </mc:Choice>
              <mc:Fallback>
                <p:oleObj name="Equation" r:id="rId7" imgW="1765300" imgH="4191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67000"/>
                        <a:ext cx="4264025" cy="10112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2000" y="4292025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/>
              <a:t>1)-(2)</a:t>
            </a: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2209800" y="4114800"/>
          <a:ext cx="63182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9" name="Equation" r:id="rId9" imgW="2616200" imgH="419100" progId="Equation.DSMT4">
                  <p:embed/>
                </p:oleObj>
              </mc:Choice>
              <mc:Fallback>
                <p:oleObj name="Equation" r:id="rId9" imgW="2616200" imgH="419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114800"/>
                        <a:ext cx="6318250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622" name="Object 6"/>
          <p:cNvGraphicFramePr>
            <a:graphicFrameLocks noChangeAspect="1"/>
          </p:cNvGraphicFramePr>
          <p:nvPr/>
        </p:nvGraphicFramePr>
        <p:xfrm>
          <a:off x="3657600" y="5410200"/>
          <a:ext cx="1855787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0" name="Equation" r:id="rId11" imgW="749300" imgH="457200" progId="Equation.DSMT4">
                  <p:embed/>
                </p:oleObj>
              </mc:Choice>
              <mc:Fallback>
                <p:oleObj name="Equation" r:id="rId11" imgW="7493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410200"/>
                        <a:ext cx="1855787" cy="11255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3200400" y="1524000"/>
          <a:ext cx="2328863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8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524000"/>
                        <a:ext cx="2328863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3" name="Object 3"/>
          <p:cNvGraphicFramePr>
            <a:graphicFrameLocks noChangeAspect="1"/>
          </p:cNvGraphicFramePr>
          <p:nvPr/>
        </p:nvGraphicFramePr>
        <p:xfrm>
          <a:off x="2590800" y="2743200"/>
          <a:ext cx="36195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9" name="Equation" r:id="rId5" imgW="1498600" imgH="419100" progId="Equation.DSMT4">
                  <p:embed/>
                </p:oleObj>
              </mc:Choice>
              <mc:Fallback>
                <p:oleObj name="Equation" r:id="rId5" imgW="1498600" imgH="419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743200"/>
                        <a:ext cx="3619500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979905"/>
              </p:ext>
            </p:extLst>
          </p:nvPr>
        </p:nvGraphicFramePr>
        <p:xfrm>
          <a:off x="3200400" y="169862"/>
          <a:ext cx="1855788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0" name="Equation" r:id="rId7" imgW="749300" imgH="457200" progId="Equation.DSMT4">
                  <p:embed/>
                </p:oleObj>
              </mc:Choice>
              <mc:Fallback>
                <p:oleObj name="Equation" r:id="rId7" imgW="74930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69862"/>
                        <a:ext cx="1855788" cy="11255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0" y="19050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2983468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(4)</a:t>
            </a:r>
          </a:p>
        </p:txBody>
      </p:sp>
      <p:graphicFrame>
        <p:nvGraphicFramePr>
          <p:cNvPr id="2406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217481"/>
              </p:ext>
            </p:extLst>
          </p:nvPr>
        </p:nvGraphicFramePr>
        <p:xfrm>
          <a:off x="1600200" y="4267200"/>
          <a:ext cx="523398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1" name="Equation" r:id="rId9" imgW="1841500" imgH="508000" progId="Equation.DSMT4">
                  <p:embed/>
                </p:oleObj>
              </mc:Choice>
              <mc:Fallback>
                <p:oleObj name="Equation" r:id="rId9" imgW="1841500" imgH="5080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267200"/>
                        <a:ext cx="5233988" cy="1435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6019800"/>
            <a:ext cx="867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 TO NORMAL CO-ORDINATES AND NORMAL MODES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2286000" y="0"/>
            <a:ext cx="3124200" cy="8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49878" y="2962870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erpetua" pitchFamily="18" charset="0"/>
              </a:rPr>
              <a:t>N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3467099" y="3913416"/>
            <a:ext cx="6858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9209" y="5401270"/>
            <a:ext cx="678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ym typeface="Symbol"/>
              </a:rPr>
              <a:t></a:t>
            </a:r>
            <a:endParaRPr lang="en-US" sz="5400" b="1" dirty="0"/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43214"/>
            <a:ext cx="3428999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3371849" y="628650"/>
            <a:ext cx="685800" cy="647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" y="3019425"/>
            <a:ext cx="51720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5400000">
            <a:off x="3235707" y="2250692"/>
            <a:ext cx="1186684" cy="647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97761" y="-1524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1219200"/>
            <a:ext cx="4700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3</a:t>
            </a:r>
          </a:p>
          <a:p>
            <a:r>
              <a:rPr lang="en-US" sz="1200" b="1" dirty="0"/>
              <a:t>    .</a:t>
            </a:r>
          </a:p>
          <a:p>
            <a:endParaRPr lang="en-US" sz="1200" b="1" dirty="0"/>
          </a:p>
          <a:p>
            <a:r>
              <a:rPr lang="en-US" sz="1200" b="1" dirty="0"/>
              <a:t>    .</a:t>
            </a:r>
          </a:p>
          <a:p>
            <a:endParaRPr lang="en-US" sz="1200" b="1" dirty="0"/>
          </a:p>
          <a:p>
            <a:r>
              <a:rPr lang="en-US" sz="1200" b="1" dirty="0"/>
              <a:t>    .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6405265" y="4415135"/>
            <a:ext cx="136267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-1"/>
            <a:ext cx="1033462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</a:p>
          <a:p>
            <a:pPr algn="ctr"/>
            <a:r>
              <a:rPr lang="en-US" b="1" dirty="0"/>
              <a:t>I</a:t>
            </a:r>
          </a:p>
          <a:p>
            <a:pPr algn="ctr"/>
            <a:r>
              <a:rPr lang="en-US" b="1" dirty="0"/>
              <a:t>S</a:t>
            </a:r>
          </a:p>
          <a:p>
            <a:pPr algn="ctr"/>
            <a:r>
              <a:rPr lang="en-US" b="1" dirty="0"/>
              <a:t>C</a:t>
            </a:r>
          </a:p>
          <a:p>
            <a:pPr algn="ctr"/>
            <a:r>
              <a:rPr lang="en-US" b="1" dirty="0"/>
              <a:t>R</a:t>
            </a:r>
          </a:p>
          <a:p>
            <a:pPr algn="ctr"/>
            <a:r>
              <a:rPr lang="en-US" b="1" dirty="0"/>
              <a:t>E</a:t>
            </a:r>
          </a:p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E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TO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C</a:t>
            </a:r>
          </a:p>
          <a:p>
            <a:pPr algn="ctr"/>
            <a:r>
              <a:rPr lang="en-US" b="1" dirty="0"/>
              <a:t>O</a:t>
            </a:r>
          </a:p>
          <a:p>
            <a:pPr algn="ctr"/>
            <a:r>
              <a:rPr lang="en-US" b="1" dirty="0"/>
              <a:t>N</a:t>
            </a:r>
          </a:p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I</a:t>
            </a:r>
          </a:p>
          <a:p>
            <a:pPr algn="ctr"/>
            <a:r>
              <a:rPr lang="en-US" b="1" dirty="0"/>
              <a:t>N</a:t>
            </a:r>
          </a:p>
          <a:p>
            <a:pPr algn="ctr"/>
            <a:r>
              <a:rPr lang="en-US" b="1" dirty="0"/>
              <a:t>O</a:t>
            </a:r>
          </a:p>
          <a:p>
            <a:pPr algn="ctr"/>
            <a:r>
              <a:rPr lang="en-US" b="1" dirty="0"/>
              <a:t>U</a:t>
            </a:r>
          </a:p>
          <a:p>
            <a:pPr algn="ctr"/>
            <a:r>
              <a:rPr lang="en-US" b="1" dirty="0"/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1447800" y="232320"/>
            <a:ext cx="838200" cy="2587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</a:t>
            </a:r>
          </a:p>
          <a:p>
            <a:pPr algn="ctr"/>
            <a:r>
              <a:rPr lang="en-US" b="1" dirty="0"/>
              <a:t>L</a:t>
            </a:r>
          </a:p>
          <a:p>
            <a:pPr algn="ctr"/>
            <a:r>
              <a:rPr lang="en-US" b="1" dirty="0"/>
              <a:t>A</a:t>
            </a:r>
          </a:p>
          <a:p>
            <a:pPr algn="ctr"/>
            <a:r>
              <a:rPr lang="en-US" b="1" dirty="0"/>
              <a:t>N</a:t>
            </a:r>
          </a:p>
        </p:txBody>
      </p:sp>
      <p:pic>
        <p:nvPicPr>
          <p:cNvPr id="260098" name="Picture 2" descr="Image result for Ripples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2112" y="4571999"/>
            <a:ext cx="28575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6" grpId="0" animBg="1"/>
      <p:bldP spid="10" grpId="0" animBg="1"/>
      <p:bldP spid="2" grpId="0"/>
      <p:bldP spid="12" grpId="0"/>
      <p:bldP spid="13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solidFill>
                  <a:srgbClr val="0070C0"/>
                </a:solidFill>
                <a:latin typeface="Perpetua" pitchFamily="18" charset="0"/>
              </a:rPr>
              <a:t>3-masses coupled oscillator</a:t>
            </a:r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Perpetua" pitchFamily="18" charset="0"/>
              </a:rPr>
              <a:t>3-masses coupled oscillator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066800"/>
            <a:ext cx="5029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5459" name="Object 3"/>
          <p:cNvGraphicFramePr>
            <a:graphicFrameLocks noChangeAspect="1"/>
          </p:cNvGraphicFramePr>
          <p:nvPr/>
        </p:nvGraphicFramePr>
        <p:xfrm>
          <a:off x="2819400" y="3429000"/>
          <a:ext cx="391795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4" name="Equation" r:id="rId4" imgW="1625600" imgH="419100" progId="Equation.DSMT4">
                  <p:embed/>
                </p:oleObj>
              </mc:Choice>
              <mc:Fallback>
                <p:oleObj name="Equation" r:id="rId4" imgW="1625600" imgH="419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429000"/>
                        <a:ext cx="3917950" cy="10001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0" name="Object 4"/>
          <p:cNvGraphicFramePr>
            <a:graphicFrameLocks noChangeAspect="1"/>
          </p:cNvGraphicFramePr>
          <p:nvPr/>
        </p:nvGraphicFramePr>
        <p:xfrm>
          <a:off x="2362200" y="4572000"/>
          <a:ext cx="501967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5" name="Equation" r:id="rId6" imgW="2082800" imgH="419100" progId="Equation.DSMT4">
                  <p:embed/>
                </p:oleObj>
              </mc:Choice>
              <mc:Fallback>
                <p:oleObj name="Equation" r:id="rId6" imgW="2082800" imgH="419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572000"/>
                        <a:ext cx="5019675" cy="10001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1" name="Object 5"/>
          <p:cNvGraphicFramePr>
            <a:graphicFrameLocks noChangeAspect="1"/>
          </p:cNvGraphicFramePr>
          <p:nvPr/>
        </p:nvGraphicFramePr>
        <p:xfrm>
          <a:off x="2779713" y="5702300"/>
          <a:ext cx="400526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6" name="Equation" r:id="rId8" imgW="1663560" imgH="419040" progId="Equation.DSMT4">
                  <p:embed/>
                </p:oleObj>
              </mc:Choice>
              <mc:Fallback>
                <p:oleObj name="Equation" r:id="rId8" imgW="1663560" imgH="419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5702300"/>
                        <a:ext cx="4005262" cy="990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581400" y="2971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2971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38800" y="2971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99800" y="289560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  <a:r>
              <a:rPr lang="en-US" sz="2800" b="1" baseline="-250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1396" y="290578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  <a:r>
              <a:rPr lang="en-US" sz="2800" b="1" baseline="-250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4396" y="289560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  <a:r>
              <a:rPr lang="en-US" sz="2800" b="1" baseline="-250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Perpetua" pitchFamily="18" charset="0"/>
              </a:rPr>
              <a:t>3-masses coupled oscillator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38200"/>
            <a:ext cx="5029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5462" name="Object 6"/>
          <p:cNvGraphicFramePr>
            <a:graphicFrameLocks noChangeAspect="1"/>
          </p:cNvGraphicFramePr>
          <p:nvPr/>
        </p:nvGraphicFramePr>
        <p:xfrm>
          <a:off x="1905000" y="3810000"/>
          <a:ext cx="5473869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4" name="Equation" r:id="rId4" imgW="2286000" imgH="711200" progId="Equation.DSMT4">
                  <p:embed/>
                </p:oleObj>
              </mc:Choice>
              <mc:Fallback>
                <p:oleObj name="Equation" r:id="rId4" imgW="2286000" imgH="71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10000"/>
                        <a:ext cx="5473869" cy="1676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1828800" y="0"/>
          <a:ext cx="54737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2" name="Equation" r:id="rId3" imgW="2286000" imgH="711200" progId="Equation.DSMT4">
                  <p:embed/>
                </p:oleObj>
              </mc:Choice>
              <mc:Fallback>
                <p:oleObj name="Equation" r:id="rId3" imgW="2286000" imgH="71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5473700" cy="1676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Arrow 4"/>
          <p:cNvSpPr/>
          <p:nvPr/>
        </p:nvSpPr>
        <p:spPr>
          <a:xfrm rot="5400000">
            <a:off x="4267200" y="1676400"/>
            <a:ext cx="914400" cy="914400"/>
          </a:xfrm>
          <a:prstGeom prst="rightArrow">
            <a:avLst>
              <a:gd name="adj1" fmla="val 50000"/>
              <a:gd name="adj2" fmla="val 46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7507" name="Object 3"/>
          <p:cNvGraphicFramePr>
            <a:graphicFrameLocks noChangeAspect="1"/>
          </p:cNvGraphicFramePr>
          <p:nvPr/>
        </p:nvGraphicFramePr>
        <p:xfrm>
          <a:off x="3780972" y="2597150"/>
          <a:ext cx="1905000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3" name="Equation" r:id="rId5" imgW="927100" imgH="711200" progId="Equation.DSMT4">
                  <p:embed/>
                </p:oleObj>
              </mc:Choice>
              <mc:Fallback>
                <p:oleObj name="Equation" r:id="rId5" imgW="927100" imgH="71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972" y="2597150"/>
                        <a:ext cx="1905000" cy="14414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600" y="4648200"/>
            <a:ext cx="2392258" cy="36933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Characteristic equation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5334000"/>
            <a:ext cx="3080139" cy="36933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Eigen values and Eigen vectors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8170" y="6172200"/>
            <a:ext cx="4018151" cy="36933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Normal modes and Normal co-ordinates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648200" y="40386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724400" y="50292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724400" y="5638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086600" y="2971800"/>
            <a:ext cx="1905000" cy="3733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U</a:t>
            </a:r>
          </a:p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O</a:t>
            </a:r>
          </a:p>
          <a:p>
            <a:pPr algn="ctr"/>
            <a:r>
              <a:rPr lang="en-US" b="1" dirty="0"/>
              <a:t>R</a:t>
            </a:r>
          </a:p>
          <a:p>
            <a:pPr algn="ctr"/>
            <a:r>
              <a:rPr lang="en-US" b="1" dirty="0"/>
              <a:t>I</a:t>
            </a:r>
          </a:p>
          <a:p>
            <a:pPr algn="ctr"/>
            <a:r>
              <a:rPr lang="en-US" b="1" dirty="0"/>
              <a:t>A</a:t>
            </a:r>
          </a:p>
          <a:p>
            <a:pPr algn="ctr"/>
            <a:r>
              <a:rPr lang="en-US" b="1" dirty="0"/>
              <a:t>L</a:t>
            </a:r>
          </a:p>
          <a:p>
            <a:pPr algn="ctr"/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914400" y="3352800"/>
            <a:ext cx="1828800" cy="335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  <a:p>
            <a:pPr algn="ctr"/>
            <a:r>
              <a:rPr lang="en-US" dirty="0"/>
              <a:t>EIGEN VALUES = 3 NORMAL MODES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3</a:t>
            </a:r>
          </a:p>
          <a:p>
            <a:pPr algn="ctr"/>
            <a:r>
              <a:rPr lang="en-US" dirty="0"/>
              <a:t>EIGEN VETORS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2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Solving </a:t>
            </a:r>
            <a:r>
              <a:rPr lang="en-US" b="1" dirty="0" err="1"/>
              <a:t>eigen</a:t>
            </a:r>
            <a:r>
              <a:rPr lang="en-US" b="1" dirty="0"/>
              <a:t> values and </a:t>
            </a:r>
            <a:r>
              <a:rPr lang="en-US" b="1" dirty="0" err="1"/>
              <a:t>eigen</a:t>
            </a:r>
            <a:r>
              <a:rPr lang="en-US" b="1" dirty="0"/>
              <a:t> vectors for n-Coupled mass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Perpetua" pitchFamily="18" charset="0"/>
              </a:rPr>
              <a:t>n-masses coupled oscillator</a:t>
            </a:r>
          </a:p>
        </p:txBody>
      </p:sp>
      <p:graphicFrame>
        <p:nvGraphicFramePr>
          <p:cNvPr id="275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690083"/>
              </p:ext>
            </p:extLst>
          </p:nvPr>
        </p:nvGraphicFramePr>
        <p:xfrm>
          <a:off x="2362200" y="3124200"/>
          <a:ext cx="4624387" cy="883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4" name="Equation" r:id="rId3" imgW="2171700" imgH="419100" progId="Equation.DSMT4">
                  <p:embed/>
                </p:oleObj>
              </mc:Choice>
              <mc:Fallback>
                <p:oleObj name="Equation" r:id="rId3" imgW="2171700" imgH="419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4624387" cy="88364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26918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4823528"/>
            <a:ext cx="7743825" cy="203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0" y="2514600"/>
            <a:ext cx="4800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will be the equation of motion for </a:t>
            </a:r>
            <a:r>
              <a:rPr lang="en-US" b="1" dirty="0" err="1"/>
              <a:t>i</a:t>
            </a:r>
            <a:r>
              <a:rPr lang="en-US" b="1" baseline="30000" dirty="0" err="1"/>
              <a:t>th</a:t>
            </a:r>
            <a:r>
              <a:rPr lang="en-US" b="1" dirty="0"/>
              <a:t> mass?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035646"/>
              </p:ext>
            </p:extLst>
          </p:nvPr>
        </p:nvGraphicFramePr>
        <p:xfrm>
          <a:off x="2438400" y="4038600"/>
          <a:ext cx="4486275" cy="8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5" name="Equation" r:id="rId7" imgW="2082800" imgH="419100" progId="Equation.DSMT4">
                  <p:embed/>
                </p:oleObj>
              </mc:Choice>
              <mc:Fallback>
                <p:oleObj name="Equation" r:id="rId7" imgW="2082800" imgH="419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038600"/>
                        <a:ext cx="4486275" cy="893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533400" y="4267200"/>
            <a:ext cx="1752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Recollect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1554163" y="2438400"/>
          <a:ext cx="6499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3" name="Equation" r:id="rId3" imgW="2692400" imgH="609600" progId="Equation.DSMT4">
                  <p:embed/>
                </p:oleObj>
              </mc:Choice>
              <mc:Fallback>
                <p:oleObj name="Equation" r:id="rId3" imgW="2692400" imgH="609600" progId="Equation.DSMT4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2438400"/>
                        <a:ext cx="6499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6172200" y="4267200"/>
          <a:ext cx="220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4" name="Equation" r:id="rId5" imgW="1167893" imgH="393529" progId="Equation.DSMT4">
                  <p:embed/>
                </p:oleObj>
              </mc:Choice>
              <mc:Fallback>
                <p:oleObj name="Equation" r:id="rId5" imgW="1167893" imgH="393529" progId="Equation.DSMT4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67200"/>
                        <a:ext cx="220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1295400" y="228600"/>
          <a:ext cx="6883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5" name="Equation" r:id="rId7" imgW="2273300" imgH="482600" progId="Equation.DSMT4">
                  <p:embed/>
                </p:oleObj>
              </mc:Choice>
              <mc:Fallback>
                <p:oleObj name="Equation" r:id="rId7" imgW="2273300" imgH="482600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28600"/>
                        <a:ext cx="6883400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4" name="Object 6"/>
          <p:cNvGraphicFramePr>
            <a:graphicFrameLocks noChangeAspect="1"/>
          </p:cNvGraphicFramePr>
          <p:nvPr/>
        </p:nvGraphicFramePr>
        <p:xfrm>
          <a:off x="3352800" y="4419600"/>
          <a:ext cx="201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6" name="Equation" r:id="rId9" imgW="799753" imgH="253890" progId="Equation.DSMT4">
                  <p:embed/>
                </p:oleObj>
              </mc:Choice>
              <mc:Fallback>
                <p:oleObj name="Equation" r:id="rId9" imgW="799753" imgH="253890" progId="Equation.DSMT4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419600"/>
                        <a:ext cx="2016125" cy="641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5" name="Object 7"/>
          <p:cNvGraphicFramePr>
            <a:graphicFrameLocks noChangeAspect="1"/>
          </p:cNvGraphicFramePr>
          <p:nvPr/>
        </p:nvGraphicFramePr>
        <p:xfrm>
          <a:off x="3216275" y="5334000"/>
          <a:ext cx="2336800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" name="Equation" r:id="rId11" imgW="927100" imgH="482600" progId="Equation.DSMT4">
                  <p:embed/>
                </p:oleObj>
              </mc:Choice>
              <mc:Fallback>
                <p:oleObj name="Equation" r:id="rId11" imgW="927100" imgH="482600" progId="Equation.DSMT4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5334000"/>
                        <a:ext cx="2336800" cy="12176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rot="5400000" flipH="1" flipV="1">
            <a:off x="4152900" y="4000500"/>
            <a:ext cx="6096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22696" y="4419600"/>
            <a:ext cx="239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Trial solution</a:t>
            </a:r>
            <a:endParaRPr lang="en-I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463629"/>
              </p:ext>
            </p:extLst>
          </p:nvPr>
        </p:nvGraphicFramePr>
        <p:xfrm>
          <a:off x="2057399" y="2377786"/>
          <a:ext cx="535622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0" name="Equation" r:id="rId3" imgW="2222500" imgH="419100" progId="Equation.DSMT4">
                  <p:embed/>
                </p:oleObj>
              </mc:Choice>
              <mc:Fallback>
                <p:oleObj name="Equation" r:id="rId3" imgW="2222500" imgH="419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399" y="2377786"/>
                        <a:ext cx="5356225" cy="10001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62586"/>
              </p:ext>
            </p:extLst>
          </p:nvPr>
        </p:nvGraphicFramePr>
        <p:xfrm>
          <a:off x="2750344" y="4191000"/>
          <a:ext cx="410051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1" name="Equation" r:id="rId5" imgW="1701800" imgH="419100" progId="Equation.DSMT4">
                  <p:embed/>
                </p:oleObj>
              </mc:Choice>
              <mc:Fallback>
                <p:oleObj name="Equation" r:id="rId5" imgW="1701800" imgH="419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0344" y="4191000"/>
                        <a:ext cx="4100512" cy="10001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2335212" y="1219200"/>
            <a:ext cx="4800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will be the equation of motion for </a:t>
            </a:r>
            <a:r>
              <a:rPr lang="en-US" b="1" dirty="0" err="1"/>
              <a:t>i</a:t>
            </a:r>
            <a:r>
              <a:rPr lang="en-US" b="1" baseline="30000" dirty="0" err="1"/>
              <a:t>th</a:t>
            </a:r>
            <a:r>
              <a:rPr lang="en-US" b="1" dirty="0"/>
              <a:t> mass?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Perpetua" pitchFamily="18" charset="0"/>
              </a:rPr>
              <a:t>N-masses coupled oscillator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83346"/>
            <a:ext cx="80486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981200" y="381000"/>
            <a:ext cx="537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Solving n coupled masses equation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2800" y="2895600"/>
            <a:ext cx="19050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will have n values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hence n normal modes will be present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457656"/>
              </p:ext>
            </p:extLst>
          </p:nvPr>
        </p:nvGraphicFramePr>
        <p:xfrm>
          <a:off x="3962400" y="3295650"/>
          <a:ext cx="590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18" name="Equation" r:id="rId4" imgW="114120" imgH="114120" progId="Equation.DSMT4">
                  <p:embed/>
                </p:oleObj>
              </mc:Choice>
              <mc:Fallback>
                <p:oleObj name="Equation" r:id="rId4" imgW="114120" imgH="11412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295650"/>
                        <a:ext cx="590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13" name="Object 5"/>
          <p:cNvGraphicFramePr>
            <a:graphicFrameLocks noChangeAspect="1"/>
          </p:cNvGraphicFramePr>
          <p:nvPr/>
        </p:nvGraphicFramePr>
        <p:xfrm>
          <a:off x="7286172" y="735516"/>
          <a:ext cx="1143000" cy="232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19" name="Equation" r:id="rId6" imgW="406224" imgH="1624895" progId="Equation.DSMT4">
                  <p:embed/>
                </p:oleObj>
              </mc:Choice>
              <mc:Fallback>
                <p:oleObj name="Equation" r:id="rId6" imgW="406224" imgH="1624895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172" y="735516"/>
                        <a:ext cx="1143000" cy="23279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14" name="Object 6"/>
          <p:cNvGraphicFramePr>
            <a:graphicFrameLocks noChangeAspect="1"/>
          </p:cNvGraphicFramePr>
          <p:nvPr/>
        </p:nvGraphicFramePr>
        <p:xfrm>
          <a:off x="1465944" y="838200"/>
          <a:ext cx="114300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0" name="Equation" r:id="rId8" imgW="406224" imgH="1624895" progId="Equation.DSMT4">
                  <p:embed/>
                </p:oleObj>
              </mc:Choice>
              <mc:Fallback>
                <p:oleObj name="Equation" r:id="rId8" imgW="406224" imgH="1624895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944" y="838200"/>
                        <a:ext cx="1143000" cy="2328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164141"/>
              </p:ext>
            </p:extLst>
          </p:nvPr>
        </p:nvGraphicFramePr>
        <p:xfrm>
          <a:off x="762000" y="2952750"/>
          <a:ext cx="2192338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1" name="Equation" r:id="rId10" imgW="1066800" imgH="1625600" progId="Equation.DSMT4">
                  <p:embed/>
                </p:oleObj>
              </mc:Choice>
              <mc:Fallback>
                <p:oleObj name="Equation" r:id="rId10" imgW="1066800" imgH="1625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52750"/>
                        <a:ext cx="2192338" cy="32956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497117"/>
              </p:ext>
            </p:extLst>
          </p:nvPr>
        </p:nvGraphicFramePr>
        <p:xfrm>
          <a:off x="5497513" y="2895600"/>
          <a:ext cx="237490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2" name="Equation" r:id="rId12" imgW="1155700" imgH="1625600" progId="Equation.DSMT4">
                  <p:embed/>
                </p:oleObj>
              </mc:Choice>
              <mc:Fallback>
                <p:oleObj name="Equation" r:id="rId12" imgW="1155700" imgH="1625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513" y="2895600"/>
                        <a:ext cx="2374900" cy="32956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001000" y="2895600"/>
            <a:ext cx="9144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Calibri"/>
              </a:rPr>
              <a:t>ω</a:t>
            </a:r>
            <a:endParaRPr lang="en-US" b="1" dirty="0">
              <a:latin typeface="Calibri"/>
            </a:endParaRPr>
          </a:p>
          <a:p>
            <a:pPr algn="ctr"/>
            <a:r>
              <a:rPr lang="en-US" b="1" dirty="0">
                <a:latin typeface="Calibri"/>
              </a:rPr>
              <a:t>will </a:t>
            </a:r>
          </a:p>
          <a:p>
            <a:pPr algn="ctr"/>
            <a:r>
              <a:rPr lang="en-US" b="1" dirty="0">
                <a:latin typeface="Calibri"/>
              </a:rPr>
              <a:t>Have</a:t>
            </a:r>
          </a:p>
          <a:p>
            <a:pPr algn="ctr"/>
            <a:r>
              <a:rPr lang="en-US" b="1" dirty="0">
                <a:latin typeface="Calibri"/>
              </a:rPr>
              <a:t>n</a:t>
            </a:r>
          </a:p>
          <a:p>
            <a:pPr algn="ctr"/>
            <a:r>
              <a:rPr lang="en-US" b="1" dirty="0">
                <a:latin typeface="Calibri"/>
              </a:rPr>
              <a:t>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Perpetua" pitchFamily="18" charset="0"/>
              </a:rPr>
              <a:t>Few scattered thoughts on oscillations leading to waves</a:t>
            </a:r>
          </a:p>
        </p:txBody>
      </p:sp>
      <p:pic>
        <p:nvPicPr>
          <p:cNvPr id="41986" name="Picture 2" descr="Image result for spring mass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209800" cy="78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7526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One Normal mode &amp; One resonance frequency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50000"/>
          <a:stretch/>
        </p:blipFill>
        <p:spPr bwMode="auto">
          <a:xfrm>
            <a:off x="0" y="3087707"/>
            <a:ext cx="3124200" cy="8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200400" y="29718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Two  Normal modes  and therefore two resonance frequency</a:t>
            </a:r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1905000" y="4306907"/>
          <a:ext cx="620486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name="Equation" r:id="rId5" imgW="3098800" imgH="584200" progId="Equation.DSMT4">
                  <p:embed/>
                </p:oleObj>
              </mc:Choice>
              <mc:Fallback>
                <p:oleObj name="Equation" r:id="rId5" imgW="3098800" imgH="584200" progId="Equation.DSMT4">
                  <p:embed/>
                  <p:pic>
                    <p:nvPicPr>
                      <p:cNvPr id="163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306907"/>
                        <a:ext cx="6204860" cy="1143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130" y="5689148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Any motion of the masses can be represented by a linear combination of two modes!</a:t>
            </a:r>
          </a:p>
        </p:txBody>
      </p:sp>
    </p:spTree>
    <p:extLst>
      <p:ext uri="{BB962C8B-B14F-4D97-AF65-F5344CB8AC3E}">
        <p14:creationId xmlns:p14="http://schemas.microsoft.com/office/powerpoint/2010/main" val="9787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Perpetua" pitchFamily="18" charset="0"/>
              </a:rPr>
              <a:t>Few scattered thoughts on oscillations leading to waves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17945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11430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N Normal modes and therefore </a:t>
            </a:r>
          </a:p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N  resonance frequencies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/>
          </p:nvPr>
        </p:nvGraphicFramePr>
        <p:xfrm>
          <a:off x="6324600" y="2209800"/>
          <a:ext cx="237490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0" name="Equation" r:id="rId4" imgW="1155700" imgH="1625600" progId="Equation.DSMT4">
                  <p:embed/>
                </p:oleObj>
              </mc:Choice>
              <mc:Fallback>
                <p:oleObj name="Equation" r:id="rId4" imgW="1155700" imgH="1625600" progId="Equation.DSMT4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209800"/>
                        <a:ext cx="2374900" cy="32956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130" y="5689148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Any </a:t>
            </a:r>
            <a:r>
              <a:rPr lang="en-US" sz="2800" b="1" dirty="0" smtClean="0">
                <a:solidFill>
                  <a:srgbClr val="FF0000"/>
                </a:solidFill>
                <a:latin typeface="Perpetua" pitchFamily="18" charset="0"/>
              </a:rPr>
              <a:t>oscillatory motion </a:t>
            </a:r>
            <a:r>
              <a:rPr lang="en-US" sz="2800" b="1" dirty="0">
                <a:solidFill>
                  <a:srgbClr val="FF0000"/>
                </a:solidFill>
                <a:latin typeface="Perpetua" pitchFamily="18" charset="0"/>
              </a:rPr>
              <a:t>of the masses can be represented by a linear combination of  N orthogonal modes!</a:t>
            </a:r>
          </a:p>
        </p:txBody>
      </p:sp>
      <p:graphicFrame>
        <p:nvGraphicFramePr>
          <p:cNvPr id="420867" name="Object 3"/>
          <p:cNvGraphicFramePr>
            <a:graphicFrameLocks noChangeAspect="1"/>
          </p:cNvGraphicFramePr>
          <p:nvPr/>
        </p:nvGraphicFramePr>
        <p:xfrm>
          <a:off x="533400" y="3200400"/>
          <a:ext cx="410051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1" name="Equation" r:id="rId6" imgW="1701800" imgH="419100" progId="Equation.DSMT4">
                  <p:embed/>
                </p:oleObj>
              </mc:Choice>
              <mc:Fallback>
                <p:oleObj name="Equation" r:id="rId6" imgW="1701800" imgH="419100" progId="Equation.DSMT4">
                  <p:embed/>
                  <p:pic>
                    <p:nvPicPr>
                      <p:cNvPr id="420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200400"/>
                        <a:ext cx="4100513" cy="10001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60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2743200"/>
            <a:ext cx="5105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erpetua" pitchFamily="18" charset="0"/>
              </a:rPr>
              <a:t>Oscillations to Waves</a:t>
            </a:r>
          </a:p>
          <a:p>
            <a:pPr algn="ctr"/>
            <a:r>
              <a:rPr lang="en-US" sz="2800" b="1" dirty="0">
                <a:latin typeface="Perpetua" pitchFamily="18" charset="0"/>
              </a:rPr>
              <a:t>How are they related?</a:t>
            </a:r>
          </a:p>
        </p:txBody>
      </p:sp>
    </p:spTree>
    <p:extLst>
      <p:ext uri="{BB962C8B-B14F-4D97-AF65-F5344CB8AC3E}">
        <p14:creationId xmlns:p14="http://schemas.microsoft.com/office/powerpoint/2010/main" val="13096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609600"/>
            <a:ext cx="5105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Oscillations to Waves</a:t>
            </a:r>
          </a:p>
          <a:p>
            <a:pPr algn="ctr"/>
            <a:r>
              <a:rPr lang="en-US" sz="2800" b="1" dirty="0"/>
              <a:t>How are they related?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168" y="1752600"/>
            <a:ext cx="8874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/>
              <a:t>A wave can be thought of as a disturbance or oscillation that travels through space-time, accompanied by a transfer of energy.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2658" y="3581400"/>
            <a:ext cx="68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Longitudinal waves generated in a coupled oscillator</a:t>
            </a:r>
          </a:p>
        </p:txBody>
      </p:sp>
      <p:grpSp>
        <p:nvGrpSpPr>
          <p:cNvPr id="5" name="Group 7"/>
          <p:cNvGrpSpPr/>
          <p:nvPr/>
        </p:nvGrpSpPr>
        <p:grpSpPr>
          <a:xfrm>
            <a:off x="2482417" y="4267200"/>
            <a:ext cx="4527983" cy="1447800"/>
            <a:chOff x="2590800" y="3429000"/>
            <a:chExt cx="5181600" cy="190458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429000"/>
              <a:ext cx="5181600" cy="190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2819400" y="4343400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352800" y="4304778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386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006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4102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0198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818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" y="2667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b="1" dirty="0"/>
              <a:t>If the direction of wave propagation is parallel to the direction it oscillates then its called as  Longitudinal waves.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6172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A wave does not move mass in the direction of propagation; it transfers energy.</a:t>
            </a:r>
          </a:p>
        </p:txBody>
      </p:sp>
    </p:spTree>
    <p:extLst>
      <p:ext uri="{BB962C8B-B14F-4D97-AF65-F5344CB8AC3E}">
        <p14:creationId xmlns:p14="http://schemas.microsoft.com/office/powerpoint/2010/main" val="7505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5901" y="-76200"/>
            <a:ext cx="263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Longitudinal waves</a:t>
            </a:r>
          </a:p>
        </p:txBody>
      </p:sp>
      <p:pic>
        <p:nvPicPr>
          <p:cNvPr id="2056" name="Picture 8" descr="C:\Users\iitp\Downloads\Transverse and Longitudinal Waves _ Waves _ Physics _ FuseSchool 36s - 45s (0Anh9HthWgQ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501226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5901" y="-76200"/>
            <a:ext cx="263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Longitudinal waves</a:t>
            </a:r>
          </a:p>
        </p:txBody>
      </p:sp>
      <p:pic>
        <p:nvPicPr>
          <p:cNvPr id="2056" name="Picture 8" descr="C:\Users\iitp\Downloads\Transverse and Longitudinal Waves _ Waves _ Physics _ FuseSchool 36s - 45s (0Anh9HthWgQ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6" y="385465"/>
            <a:ext cx="501226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itp\Desktop\Lwave-Red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92785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3528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81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Oscillations to Waves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8012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Longitudinal waves could be generated in a coupled oscillator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4715" y="1828800"/>
            <a:ext cx="7202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An external driving Impulse can generate a disturbance</a:t>
            </a:r>
          </a:p>
          <a:p>
            <a:pPr algn="ctr"/>
            <a:r>
              <a:rPr lang="en-US" sz="2400" b="1" dirty="0"/>
              <a:t> to n coupled Oscillator</a:t>
            </a:r>
          </a:p>
        </p:txBody>
      </p:sp>
      <p:sp>
        <p:nvSpPr>
          <p:cNvPr id="6" name="AutoShape 2" descr="Image result for longitudinal  wave in a coupled spring oscill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>
            <a:off x="2133600" y="2667000"/>
            <a:ext cx="5181600" cy="1904588"/>
            <a:chOff x="2590800" y="3429000"/>
            <a:chExt cx="5181600" cy="1904588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429000"/>
              <a:ext cx="5181600" cy="190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819400" y="4343400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52800" y="4304778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386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006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4102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198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781800" y="4305094"/>
              <a:ext cx="304800" cy="3431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282390" y="4578791"/>
            <a:ext cx="951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efficient energy transfer driving impulse frequency should be matched with </a:t>
            </a:r>
          </a:p>
          <a:p>
            <a:pPr algn="ctr"/>
            <a:r>
              <a:rPr lang="en-US" sz="2400" b="1" dirty="0"/>
              <a:t>normal frequency/normal modes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734438"/>
            <a:ext cx="891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erpetua" pitchFamily="18" charset="0"/>
              </a:rPr>
              <a:t>Looking for space dependence of amplitude!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038600" y="6380768"/>
                <a:ext cx="15239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IN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380768"/>
                <a:ext cx="1523999" cy="369332"/>
              </a:xfrm>
              <a:prstGeom prst="rect">
                <a:avLst/>
              </a:prstGeom>
              <a:blipFill>
                <a:blip r:embed="rId3"/>
                <a:stretch>
                  <a:fillRect t="-121667" r="-12048" b="-188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6499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2" name="Equation" r:id="rId3" imgW="2692400" imgH="609600" progId="Equation.DSMT4">
                  <p:embed/>
                </p:oleObj>
              </mc:Choice>
              <mc:Fallback>
                <p:oleObj name="Equation" r:id="rId3" imgW="2692400" imgH="609600" progId="Equation.DSMT4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499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127875" y="304800"/>
          <a:ext cx="201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3" name="Equation" r:id="rId5" imgW="799753" imgH="253890" progId="Equation.DSMT4">
                  <p:embed/>
                </p:oleObj>
              </mc:Choice>
              <mc:Fallback>
                <p:oleObj name="Equation" r:id="rId5" imgW="799753" imgH="253890" progId="Equation.DSMT4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304800"/>
                        <a:ext cx="2016125" cy="641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>
            <a:off x="6477000" y="685800"/>
            <a:ext cx="6858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143000" y="1676400"/>
          <a:ext cx="63150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4" name="Equation" r:id="rId7" imgW="2616200" imgH="609600" progId="Equation.DSMT4">
                  <p:embed/>
                </p:oleObj>
              </mc:Choice>
              <mc:Fallback>
                <p:oleObj name="Equation" r:id="rId7" imgW="2616200" imgH="609600" progId="Equation.DSMT4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631507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652463" y="3581400"/>
          <a:ext cx="729615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5" name="Equation" r:id="rId9" imgW="3022600" imgH="609600" progId="Equation.DSMT4">
                  <p:embed/>
                </p:oleObj>
              </mc:Choice>
              <mc:Fallback>
                <p:oleObj name="Equation" r:id="rId9" imgW="3022600" imgH="609600" progId="Equation.DSMT4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3581400"/>
                        <a:ext cx="729615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8" name="Object 6"/>
          <p:cNvGraphicFramePr>
            <a:graphicFrameLocks noChangeAspect="1"/>
          </p:cNvGraphicFramePr>
          <p:nvPr/>
        </p:nvGraphicFramePr>
        <p:xfrm>
          <a:off x="2895600" y="5334000"/>
          <a:ext cx="29067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6" name="Equation" r:id="rId11" imgW="1231366" imgH="279279" progId="Equation.DSMT4">
                  <p:embed/>
                </p:oleObj>
              </mc:Choice>
              <mc:Fallback>
                <p:oleObj name="Equation" r:id="rId11" imgW="1231366" imgH="279279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334000"/>
                        <a:ext cx="2906712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3400" y="6248400"/>
            <a:ext cx="853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Following the procedure of getting Eigen values and Eigen vectors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1524000"/>
            <a:ext cx="56388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Finding the energy </a:t>
            </a:r>
            <a:r>
              <a:rPr lang="en-US" b="1" dirty="0" err="1"/>
              <a:t>eigen</a:t>
            </a:r>
            <a:r>
              <a:rPr lang="en-US" b="1" dirty="0"/>
              <a:t> values </a:t>
            </a:r>
            <a:r>
              <a:rPr lang="el-GR" b="1" dirty="0"/>
              <a:t>λ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of [A]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92084"/>
              </p:ext>
            </p:extLst>
          </p:nvPr>
        </p:nvGraphicFramePr>
        <p:xfrm>
          <a:off x="2590800" y="3733800"/>
          <a:ext cx="44784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0" name="Equation" r:id="rId3" imgW="1231366" imgH="279279" progId="Equation.DSMT4">
                  <p:embed/>
                </p:oleObj>
              </mc:Choice>
              <mc:Fallback>
                <p:oleObj name="Equation" r:id="rId3" imgW="1231366" imgH="279279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733800"/>
                        <a:ext cx="4478488" cy="9906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630978"/>
              </p:ext>
            </p:extLst>
          </p:nvPr>
        </p:nvGraphicFramePr>
        <p:xfrm>
          <a:off x="2933700" y="5400675"/>
          <a:ext cx="36449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1" name="Equation" r:id="rId5" imgW="1549080" imgH="253800" progId="Equation.DSMT4">
                  <p:embed/>
                </p:oleObj>
              </mc:Choice>
              <mc:Fallback>
                <p:oleObj name="Equation" r:id="rId5" imgW="1549080" imgH="253800" progId="Equation.DSMT4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5400675"/>
                        <a:ext cx="3644900" cy="5778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6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Finding an </a:t>
            </a:r>
            <a:r>
              <a:rPr lang="en-US" dirty="0">
                <a:solidFill>
                  <a:srgbClr val="002060"/>
                </a:solidFill>
              </a:rPr>
              <a:t>axis for which </a:t>
            </a:r>
            <a:r>
              <a:rPr lang="en-US" b="1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rgbClr val="002060"/>
                </a:solidFill>
              </a:rPr>
              <a:t> is parallel to 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for the given [I]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676400"/>
            <a:ext cx="89916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IMPOSING THE CONDITION                                                     TO THE GIVEN [I]</a:t>
            </a:r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733800" y="2133600"/>
          <a:ext cx="2339010" cy="736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0" name="Equation" r:id="rId3" imgW="787058" imgH="253890" progId="Equation.DSMT4">
                  <p:embed/>
                </p:oleObj>
              </mc:Choice>
              <mc:Fallback>
                <p:oleObj name="Equation" r:id="rId3" imgW="787058" imgH="25389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33600"/>
                        <a:ext cx="2339010" cy="73694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86200" y="3200400"/>
          <a:ext cx="196056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1" name="Equation" r:id="rId5" imgW="1960560" imgH="1054080" progId="Equation.DSMT4">
                  <p:embed/>
                </p:oleObj>
              </mc:Choice>
              <mc:Fallback>
                <p:oleObj name="Equation" r:id="rId5" imgW="1960560" imgH="1054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200400"/>
                        <a:ext cx="1960563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676400" y="5029200"/>
            <a:ext cx="67818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 IMPOSING THIS CONDITION AND FINDING THE UNKNOWNS </a:t>
            </a:r>
            <a:r>
              <a:rPr lang="el-GR" dirty="0" smtClean="0"/>
              <a:t>λ</a:t>
            </a:r>
            <a:r>
              <a:rPr lang="en-US" dirty="0" smtClean="0"/>
              <a:t> AND </a:t>
            </a:r>
            <a:r>
              <a:rPr lang="el-GR" dirty="0" smtClean="0"/>
              <a:t>ω</a:t>
            </a:r>
            <a:r>
              <a:rPr lang="en-US" dirty="0" smtClean="0"/>
              <a:t> GIVE INFORMATION ABOUT THE AXIS FOR WHICH  L AND </a:t>
            </a:r>
            <a:r>
              <a:rPr lang="el-GR" dirty="0" smtClean="0"/>
              <a:t>ω</a:t>
            </a:r>
            <a:r>
              <a:rPr lang="en-US" dirty="0" smtClean="0"/>
              <a:t> ARE PARALLEL FOR THE UNKNOWN RIGID BODY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 rot="19522976">
            <a:off x="752547" y="1310671"/>
            <a:ext cx="7129609" cy="35298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RECOLLECT</a:t>
            </a:r>
            <a:endParaRPr lang="en-IN" sz="8800" dirty="0"/>
          </a:p>
        </p:txBody>
      </p:sp>
    </p:spTree>
    <p:extLst>
      <p:ext uri="{BB962C8B-B14F-4D97-AF65-F5344CB8AC3E}">
        <p14:creationId xmlns:p14="http://schemas.microsoft.com/office/powerpoint/2010/main" val="1628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Finding an axis for which </a:t>
            </a:r>
            <a:r>
              <a:rPr lang="en-US" b="1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rgbClr val="002060"/>
                </a:solidFill>
              </a:rPr>
              <a:t> is parallel to </a:t>
            </a:r>
            <a:r>
              <a:rPr lang="el-GR" b="1" dirty="0">
                <a:solidFill>
                  <a:srgbClr val="002060"/>
                </a:solidFill>
              </a:rPr>
              <a:t>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for the given [I]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52800" y="1524000"/>
                <a:ext cx="381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𝑰</m:t>
                          </m:r>
                        </m:e>
                      </m:d>
                      <m:r>
                        <a:rPr lang="el-GR" sz="2800" b="1" i="1" smtClean="0">
                          <a:latin typeface="Cambria Math"/>
                        </a:rPr>
                        <m:t>𝝎</m:t>
                      </m:r>
                      <m:r>
                        <a:rPr lang="en-US" sz="2800" b="1" i="1" smtClean="0">
                          <a:latin typeface="Cambria Math"/>
                        </a:rPr>
                        <m:t> − </m:t>
                      </m:r>
                      <m:r>
                        <a:rPr lang="el-GR" sz="2800" b="1" i="1" smtClean="0">
                          <a:latin typeface="Cambria Math"/>
                        </a:rPr>
                        <m:t>𝝀𝝎</m:t>
                      </m:r>
                      <m:r>
                        <a:rPr lang="en-US" sz="2800" b="1" i="1" smtClean="0">
                          <a:latin typeface="Cambria Math"/>
                        </a:rPr>
                        <m:t> =</m:t>
                      </m:r>
                      <m:r>
                        <a:rPr lang="en-US" sz="28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524000"/>
                <a:ext cx="381000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66800" y="3200400"/>
            <a:ext cx="741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Theorem: If </a:t>
            </a:r>
            <a:r>
              <a:rPr lang="en-US" b="1" dirty="0" smtClean="0"/>
              <a:t>[A][x]=0, </a:t>
            </a:r>
            <a:r>
              <a:rPr lang="en-US" dirty="0" smtClean="0"/>
              <a:t>then [A] is non-invertible. This implies A</a:t>
            </a:r>
            <a:r>
              <a:rPr lang="en-US" baseline="30000" dirty="0" smtClean="0"/>
              <a:t>-1 </a:t>
            </a:r>
            <a:r>
              <a:rPr lang="en-US" dirty="0" smtClean="0"/>
              <a:t>does not exist</a:t>
            </a:r>
            <a:endParaRPr lang="en-US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495024" y="37338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Hence, |A|=0.</a:t>
            </a:r>
            <a:endParaRPr lang="en-US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14800" y="2286000"/>
                <a:ext cx="2749279" cy="836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2 −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λ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          −1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−1               2−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λ</m:t>
                            </m:r>
                          </m:e>
                        </m:eqAr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ω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ω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 smtClean="0"/>
                  <a:t> = 0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286000"/>
                <a:ext cx="2749279" cy="836896"/>
              </a:xfrm>
              <a:prstGeom prst="rect">
                <a:avLst/>
              </a:prstGeom>
              <a:blipFill rotWithShape="1">
                <a:blip r:embed="rId4"/>
                <a:stretch>
                  <a:fillRect r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038600" y="4343400"/>
          <a:ext cx="2459038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5" name="Equation" r:id="rId5" imgW="1066800" imgH="457200" progId="Equation.DSMT4">
                  <p:embed/>
                </p:oleObj>
              </mc:Choice>
              <mc:Fallback>
                <p:oleObj name="Equation" r:id="rId5" imgW="1066800" imgH="4572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343400"/>
                        <a:ext cx="2459038" cy="10541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-990600" y="5410200"/>
            <a:ext cx="7315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Characteristic Equation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/>
          </p:nvPr>
        </p:nvGraphicFramePr>
        <p:xfrm>
          <a:off x="4495024" y="5551487"/>
          <a:ext cx="216693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6" name="Equation" r:id="rId7" imgW="939392" imgH="203112" progId="Equation.DSMT4">
                  <p:embed/>
                </p:oleObj>
              </mc:Choice>
              <mc:Fallback>
                <p:oleObj name="Equation" r:id="rId7" imgW="939392" imgH="203112" progId="Equation.DSMT4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024" y="5551487"/>
                        <a:ext cx="2166937" cy="4683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/>
          </p:nvPr>
        </p:nvGraphicFramePr>
        <p:xfrm>
          <a:off x="4616021" y="6172200"/>
          <a:ext cx="19034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7" name="Equation" r:id="rId9" imgW="825500" imgH="228600" progId="Equation.DSMT4">
                  <p:embed/>
                </p:oleObj>
              </mc:Choice>
              <mc:Fallback>
                <p:oleObj name="Equation" r:id="rId9" imgW="825500" imgH="228600" progId="Equation.DSMT4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021" y="6172200"/>
                        <a:ext cx="1903412" cy="5270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>
          <a:xfrm>
            <a:off x="5837125" y="2141951"/>
            <a:ext cx="2828033" cy="4183693"/>
          </a:xfrm>
          <a:custGeom>
            <a:avLst/>
            <a:gdLst>
              <a:gd name="connsiteX0" fmla="*/ 726513 w 2828033"/>
              <a:gd name="connsiteY0" fmla="*/ 4183693 h 4183693"/>
              <a:gd name="connsiteX1" fmla="*/ 964508 w 2828033"/>
              <a:gd name="connsiteY1" fmla="*/ 4133589 h 4183693"/>
              <a:gd name="connsiteX2" fmla="*/ 1302711 w 2828033"/>
              <a:gd name="connsiteY2" fmla="*/ 4033381 h 4183693"/>
              <a:gd name="connsiteX3" fmla="*/ 1478075 w 2828033"/>
              <a:gd name="connsiteY3" fmla="*/ 4020854 h 4183693"/>
              <a:gd name="connsiteX4" fmla="*/ 1603335 w 2828033"/>
              <a:gd name="connsiteY4" fmla="*/ 4008328 h 4183693"/>
              <a:gd name="connsiteX5" fmla="*/ 2029220 w 2828033"/>
              <a:gd name="connsiteY5" fmla="*/ 3883068 h 4183693"/>
              <a:gd name="connsiteX6" fmla="*/ 2179533 w 2828033"/>
              <a:gd name="connsiteY6" fmla="*/ 3807912 h 4183693"/>
              <a:gd name="connsiteX7" fmla="*/ 2342371 w 2828033"/>
              <a:gd name="connsiteY7" fmla="*/ 3707704 h 4183693"/>
              <a:gd name="connsiteX8" fmla="*/ 2567839 w 2828033"/>
              <a:gd name="connsiteY8" fmla="*/ 3519813 h 4183693"/>
              <a:gd name="connsiteX9" fmla="*/ 2730678 w 2828033"/>
              <a:gd name="connsiteY9" fmla="*/ 3306871 h 4183693"/>
              <a:gd name="connsiteX10" fmla="*/ 2793308 w 2828033"/>
              <a:gd name="connsiteY10" fmla="*/ 3106454 h 4183693"/>
              <a:gd name="connsiteX11" fmla="*/ 2805834 w 2828033"/>
              <a:gd name="connsiteY11" fmla="*/ 2016690 h 4183693"/>
              <a:gd name="connsiteX12" fmla="*/ 2668048 w 2828033"/>
              <a:gd name="connsiteY12" fmla="*/ 1515649 h 4183693"/>
              <a:gd name="connsiteX13" fmla="*/ 2405001 w 2828033"/>
              <a:gd name="connsiteY13" fmla="*/ 939452 h 4183693"/>
              <a:gd name="connsiteX14" fmla="*/ 2154480 w 2828033"/>
              <a:gd name="connsiteY14" fmla="*/ 338202 h 4183693"/>
              <a:gd name="connsiteX15" fmla="*/ 2079324 w 2828033"/>
              <a:gd name="connsiteY15" fmla="*/ 187890 h 4183693"/>
              <a:gd name="connsiteX16" fmla="*/ 2004168 w 2828033"/>
              <a:gd name="connsiteY16" fmla="*/ 137786 h 4183693"/>
              <a:gd name="connsiteX17" fmla="*/ 1716070 w 2828033"/>
              <a:gd name="connsiteY17" fmla="*/ 37578 h 4183693"/>
              <a:gd name="connsiteX18" fmla="*/ 1427971 w 2828033"/>
              <a:gd name="connsiteY18" fmla="*/ 0 h 4183693"/>
              <a:gd name="connsiteX19" fmla="*/ 914404 w 2828033"/>
              <a:gd name="connsiteY19" fmla="*/ 12526 h 4183693"/>
              <a:gd name="connsiteX20" fmla="*/ 814196 w 2828033"/>
              <a:gd name="connsiteY20" fmla="*/ 75156 h 4183693"/>
              <a:gd name="connsiteX21" fmla="*/ 676409 w 2828033"/>
              <a:gd name="connsiteY21" fmla="*/ 87682 h 4183693"/>
              <a:gd name="connsiteX22" fmla="*/ 413363 w 2828033"/>
              <a:gd name="connsiteY22" fmla="*/ 150312 h 4183693"/>
              <a:gd name="connsiteX23" fmla="*/ 200420 w 2828033"/>
              <a:gd name="connsiteY23" fmla="*/ 275572 h 4183693"/>
              <a:gd name="connsiteX24" fmla="*/ 150316 w 2828033"/>
              <a:gd name="connsiteY24" fmla="*/ 313150 h 4183693"/>
              <a:gd name="connsiteX25" fmla="*/ 37582 w 2828033"/>
              <a:gd name="connsiteY25" fmla="*/ 363254 h 4183693"/>
              <a:gd name="connsiteX26" fmla="*/ 12530 w 2828033"/>
              <a:gd name="connsiteY26" fmla="*/ 400833 h 4183693"/>
              <a:gd name="connsiteX27" fmla="*/ 4 w 2828033"/>
              <a:gd name="connsiteY27" fmla="*/ 501041 h 41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28033" h="4183693">
                <a:moveTo>
                  <a:pt x="726513" y="4183693"/>
                </a:moveTo>
                <a:cubicBezTo>
                  <a:pt x="805845" y="4166992"/>
                  <a:pt x="886063" y="4154053"/>
                  <a:pt x="964508" y="4133589"/>
                </a:cubicBezTo>
                <a:cubicBezTo>
                  <a:pt x="1078279" y="4103910"/>
                  <a:pt x="1187867" y="4058591"/>
                  <a:pt x="1302711" y="4033381"/>
                </a:cubicBezTo>
                <a:cubicBezTo>
                  <a:pt x="1359952" y="4020816"/>
                  <a:pt x="1419674" y="4025721"/>
                  <a:pt x="1478075" y="4020854"/>
                </a:cubicBezTo>
                <a:cubicBezTo>
                  <a:pt x="1519892" y="4017369"/>
                  <a:pt x="1561582" y="4012503"/>
                  <a:pt x="1603335" y="4008328"/>
                </a:cubicBezTo>
                <a:cubicBezTo>
                  <a:pt x="1743440" y="3977194"/>
                  <a:pt x="1906083" y="3944636"/>
                  <a:pt x="2029220" y="3883068"/>
                </a:cubicBezTo>
                <a:cubicBezTo>
                  <a:pt x="2079324" y="3858016"/>
                  <a:pt x="2130657" y="3835283"/>
                  <a:pt x="2179533" y="3807912"/>
                </a:cubicBezTo>
                <a:cubicBezTo>
                  <a:pt x="2235141" y="3776772"/>
                  <a:pt x="2291187" y="3745680"/>
                  <a:pt x="2342371" y="3707704"/>
                </a:cubicBezTo>
                <a:cubicBezTo>
                  <a:pt x="2420939" y="3649411"/>
                  <a:pt x="2495722" y="3585920"/>
                  <a:pt x="2567839" y="3519813"/>
                </a:cubicBezTo>
                <a:cubicBezTo>
                  <a:pt x="2623265" y="3469006"/>
                  <a:pt x="2690959" y="3363612"/>
                  <a:pt x="2730678" y="3306871"/>
                </a:cubicBezTo>
                <a:cubicBezTo>
                  <a:pt x="2751555" y="3240065"/>
                  <a:pt x="2777892" y="3174727"/>
                  <a:pt x="2793308" y="3106454"/>
                </a:cubicBezTo>
                <a:cubicBezTo>
                  <a:pt x="2859728" y="2812307"/>
                  <a:pt x="2811469" y="2069282"/>
                  <a:pt x="2805834" y="2016690"/>
                </a:cubicBezTo>
                <a:cubicBezTo>
                  <a:pt x="2787381" y="1844462"/>
                  <a:pt x="2719559" y="1681026"/>
                  <a:pt x="2668048" y="1515649"/>
                </a:cubicBezTo>
                <a:cubicBezTo>
                  <a:pt x="2531878" y="1078471"/>
                  <a:pt x="2603701" y="1416332"/>
                  <a:pt x="2405001" y="939452"/>
                </a:cubicBezTo>
                <a:cubicBezTo>
                  <a:pt x="2321494" y="739035"/>
                  <a:pt x="2251578" y="532398"/>
                  <a:pt x="2154480" y="338202"/>
                </a:cubicBezTo>
                <a:cubicBezTo>
                  <a:pt x="2129428" y="288098"/>
                  <a:pt x="2112935" y="232704"/>
                  <a:pt x="2079324" y="187890"/>
                </a:cubicBezTo>
                <a:cubicBezTo>
                  <a:pt x="2061259" y="163803"/>
                  <a:pt x="2030778" y="151874"/>
                  <a:pt x="2004168" y="137786"/>
                </a:cubicBezTo>
                <a:cubicBezTo>
                  <a:pt x="1887715" y="76135"/>
                  <a:pt x="1845357" y="64513"/>
                  <a:pt x="1716070" y="37578"/>
                </a:cubicBezTo>
                <a:cubicBezTo>
                  <a:pt x="1589746" y="11261"/>
                  <a:pt x="1553262" y="11390"/>
                  <a:pt x="1427971" y="0"/>
                </a:cubicBezTo>
                <a:cubicBezTo>
                  <a:pt x="1256782" y="4175"/>
                  <a:pt x="1085000" y="-2308"/>
                  <a:pt x="914404" y="12526"/>
                </a:cubicBezTo>
                <a:cubicBezTo>
                  <a:pt x="810926" y="21524"/>
                  <a:pt x="889307" y="59061"/>
                  <a:pt x="814196" y="75156"/>
                </a:cubicBezTo>
                <a:cubicBezTo>
                  <a:pt x="769101" y="84819"/>
                  <a:pt x="722338" y="83507"/>
                  <a:pt x="676409" y="87682"/>
                </a:cubicBezTo>
                <a:cubicBezTo>
                  <a:pt x="588727" y="108559"/>
                  <a:pt x="488358" y="100315"/>
                  <a:pt x="413363" y="150312"/>
                </a:cubicBezTo>
                <a:cubicBezTo>
                  <a:pt x="99505" y="359549"/>
                  <a:pt x="481637" y="111529"/>
                  <a:pt x="200420" y="275572"/>
                </a:cubicBezTo>
                <a:cubicBezTo>
                  <a:pt x="182387" y="286091"/>
                  <a:pt x="168989" y="303814"/>
                  <a:pt x="150316" y="313150"/>
                </a:cubicBezTo>
                <a:cubicBezTo>
                  <a:pt x="-28560" y="402588"/>
                  <a:pt x="148119" y="289562"/>
                  <a:pt x="37582" y="363254"/>
                </a:cubicBezTo>
                <a:cubicBezTo>
                  <a:pt x="29231" y="375780"/>
                  <a:pt x="16856" y="386413"/>
                  <a:pt x="12530" y="400833"/>
                </a:cubicBezTo>
                <a:cubicBezTo>
                  <a:pt x="-586" y="444555"/>
                  <a:pt x="4" y="465792"/>
                  <a:pt x="4" y="5010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5-Point Star 13"/>
              <p:cNvSpPr/>
              <p:nvPr/>
            </p:nvSpPr>
            <p:spPr>
              <a:xfrm>
                <a:off x="6019800" y="3657600"/>
                <a:ext cx="3276600" cy="2939534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We can find relations btw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ω</m:t>
                    </m:r>
                    <m:r>
                      <a:rPr lang="en-US" i="1" baseline="-2500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ω</m:t>
                    </m:r>
                    <m:r>
                      <a:rPr lang="en-US" i="1" baseline="-25000">
                        <a:latin typeface="Cambria Math"/>
                      </a:rPr>
                      <m:t>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5-Point Star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657600"/>
                <a:ext cx="3276600" cy="2939534"/>
              </a:xfrm>
              <a:prstGeom prst="star5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0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43651</TotalTime>
  <Words>905</Words>
  <Application>Microsoft Office PowerPoint</Application>
  <PresentationFormat>On-screen Show (4:3)</PresentationFormat>
  <Paragraphs>206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 Math</vt:lpstr>
      <vt:lpstr>Perpetua</vt:lpstr>
      <vt:lpstr>Symbol</vt:lpstr>
      <vt:lpstr>Office Theme</vt:lpstr>
      <vt:lpstr>Equation</vt:lpstr>
      <vt:lpstr>MathType 7.0 Equation</vt:lpstr>
      <vt:lpstr>Coupled Oscillations</vt:lpstr>
      <vt:lpstr>Coupled Oscillators</vt:lpstr>
      <vt:lpstr>Coupled Oscillators</vt:lpstr>
      <vt:lpstr>Matrix equation of coupled oscillator</vt:lpstr>
      <vt:lpstr>PowerPoint Presentation</vt:lpstr>
      <vt:lpstr>PowerPoint Presentation</vt:lpstr>
      <vt:lpstr>Finding the energy eigen values λ of [A]</vt:lpstr>
      <vt:lpstr>Finding an axis for which L is parallel to ω for the given [I] </vt:lpstr>
      <vt:lpstr>Finding an axis for which L is parallel to ω for the given [I]</vt:lpstr>
      <vt:lpstr>PowerPoint Presentation</vt:lpstr>
      <vt:lpstr>PowerPoint Presentation</vt:lpstr>
      <vt:lpstr>PowerPoint Presentation</vt:lpstr>
      <vt:lpstr>Find the eigen vectors of [A]</vt:lpstr>
      <vt:lpstr>Finding an axis for which L is parallel to ω for the given [I]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Oscillations to Waves</vt:lpstr>
      <vt:lpstr>What we did?</vt:lpstr>
      <vt:lpstr>PowerPoint Presentation</vt:lpstr>
      <vt:lpstr>PowerPoint Presentation</vt:lpstr>
      <vt:lpstr>Plots: Amplitude v/s time </vt:lpstr>
      <vt:lpstr>PowerPoint Presentation</vt:lpstr>
      <vt:lpstr>PowerPoint Presentation</vt:lpstr>
      <vt:lpstr>Normal Coordinates</vt:lpstr>
      <vt:lpstr>PowerPoint Presentation</vt:lpstr>
      <vt:lpstr>Why Normal Co-ordinates?</vt:lpstr>
      <vt:lpstr>Is there any alternative way of solving the coupled differential equation?</vt:lpstr>
      <vt:lpstr>Alternate way of deriving….</vt:lpstr>
      <vt:lpstr>PowerPoint Presentation</vt:lpstr>
      <vt:lpstr>PowerPoint Presentation</vt:lpstr>
      <vt:lpstr>PowerPoint Presentation</vt:lpstr>
      <vt:lpstr>3-masses coupled oscillator</vt:lpstr>
      <vt:lpstr>3-masses coupled oscillator</vt:lpstr>
      <vt:lpstr>3-masses coupled oscillator</vt:lpstr>
      <vt:lpstr>PowerPoint Presentation</vt:lpstr>
      <vt:lpstr>Solving eigen values and eigen vectors for n-Coupled mass system</vt:lpstr>
      <vt:lpstr>n-masses coupled oscillator</vt:lpstr>
      <vt:lpstr>N-masses coupled oscillator</vt:lpstr>
      <vt:lpstr>PowerPoint Presentation</vt:lpstr>
      <vt:lpstr>Few scattered thoughts on oscillations leading to waves</vt:lpstr>
      <vt:lpstr>Few scattered thoughts on oscillations leading to waves</vt:lpstr>
      <vt:lpstr>PowerPoint Presentation</vt:lpstr>
      <vt:lpstr>PowerPoint Presentation</vt:lpstr>
      <vt:lpstr>PowerPoint Presentation</vt:lpstr>
      <vt:lpstr>PowerPoint Presentation</vt:lpstr>
      <vt:lpstr>Oscillations to Waves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HP</cp:lastModifiedBy>
  <cp:revision>366</cp:revision>
  <dcterms:created xsi:type="dcterms:W3CDTF">2019-06-21T11:37:46Z</dcterms:created>
  <dcterms:modified xsi:type="dcterms:W3CDTF">2021-02-18T13:19:11Z</dcterms:modified>
</cp:coreProperties>
</file>