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5.wmf"/><Relationship Id="rId1" Type="http://schemas.openxmlformats.org/officeDocument/2006/relationships/image" Target="../media/image16.wmf"/><Relationship Id="rId4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image" Target="../media/image21.wmf"/><Relationship Id="rId4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821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86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678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3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03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005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001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998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63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55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018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B76B1-A0E1-4974-84C6-C00CC1A77B56}" type="datetimeFigureOut">
              <a:rPr lang="en-IN" smtClean="0"/>
              <a:t>15-02-2021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3379-1D09-46E0-A98C-AA4D96EDB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98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wmf"/><Relationship Id="rId11" Type="http://schemas.openxmlformats.org/officeDocument/2006/relationships/image" Target="../media/image14.jpeg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3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2.bin"/><Relationship Id="rId4" Type="http://schemas.openxmlformats.org/officeDocument/2006/relationships/image" Target="../media/image15.wmf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.wmf"/><Relationship Id="rId11" Type="http://schemas.openxmlformats.org/officeDocument/2006/relationships/image" Target="../media/image22.jpeg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1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8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7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Practice Problems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670093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8" name="Object 4"/>
          <p:cNvGraphicFramePr>
            <a:graphicFrameLocks noChangeAspect="1"/>
          </p:cNvGraphicFramePr>
          <p:nvPr>
            <p:extLst/>
          </p:nvPr>
        </p:nvGraphicFramePr>
        <p:xfrm>
          <a:off x="7391401" y="3695200"/>
          <a:ext cx="2308225" cy="2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698500" imgH="660400" progId="Equation.DSMT4">
                  <p:embed/>
                </p:oleObj>
              </mc:Choice>
              <mc:Fallback>
                <p:oleObj name="Equation" r:id="rId3" imgW="698500" imgH="660400" progId="Equation.DSMT4">
                  <p:embed/>
                  <p:pic>
                    <p:nvPicPr>
                      <p:cNvPr id="129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3695200"/>
                        <a:ext cx="2308225" cy="21722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>
            <p:extLst/>
          </p:nvPr>
        </p:nvGraphicFramePr>
        <p:xfrm>
          <a:off x="3429000" y="13716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1028254" imgH="431613" progId="Equation.DSMT4">
                  <p:embed/>
                </p:oleObj>
              </mc:Choice>
              <mc:Fallback>
                <p:oleObj name="Equation" r:id="rId5" imgW="1028254" imgH="431613" progId="Equation.DSMT4">
                  <p:embed/>
                  <p:pic>
                    <p:nvPicPr>
                      <p:cNvPr id="129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716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>
            <p:extLst/>
          </p:nvPr>
        </p:nvGraphicFramePr>
        <p:xfrm>
          <a:off x="2819400" y="762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7" imgW="1180588" imgH="253890" progId="Equation.DSMT4">
                  <p:embed/>
                </p:oleObj>
              </mc:Choice>
              <mc:Fallback>
                <p:oleObj name="Equation" r:id="rId7" imgW="1180588" imgH="253890" progId="Equation.DSMT4">
                  <p:embed/>
                  <p:pic>
                    <p:nvPicPr>
                      <p:cNvPr id="129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762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6959600" y="1600200"/>
          <a:ext cx="2540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9" imgW="939600" imgH="393480" progId="Equation.DSMT4">
                  <p:embed/>
                </p:oleObj>
              </mc:Choice>
              <mc:Fallback>
                <p:oleObj name="Equation" r:id="rId9" imgW="93960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0" y="1600200"/>
                        <a:ext cx="2540000" cy="1054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itical_Damping_7.jpg"/>
          <p:cNvPicPr>
            <a:picLocks noChangeAspect="1"/>
          </p:cNvPicPr>
          <p:nvPr/>
        </p:nvPicPr>
        <p:blipFill>
          <a:blip r:embed="rId11" cstate="print"/>
          <a:srcRect l="7965" t="8018" r="11504" b="5727"/>
          <a:stretch>
            <a:fillRect/>
          </a:stretch>
        </p:blipFill>
        <p:spPr>
          <a:xfrm>
            <a:off x="1828800" y="2544418"/>
            <a:ext cx="5029200" cy="41611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0" y="1752600"/>
            <a:ext cx="178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Maximum at 15s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1963906" y="3206028"/>
            <a:ext cx="2221468" cy="53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9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Plot 3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854576" y="2057400"/>
          <a:ext cx="26130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3" imgW="698500" imgH="660400" progId="Equation.DSMT4">
                  <p:embed/>
                </p:oleObj>
              </mc:Choice>
              <mc:Fallback>
                <p:oleObj name="Equation" r:id="rId3" imgW="698500" imgH="660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6" y="2057400"/>
                        <a:ext cx="2613025" cy="245903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91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4473714"/>
            <a:ext cx="3227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Zero crossing: </a:t>
            </a:r>
            <a:endParaRPr lang="en-US" sz="40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562601" y="4473576"/>
          <a:ext cx="21304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1180800" imgH="393480" progId="Equation.DSMT4">
                  <p:embed/>
                </p:oleObj>
              </mc:Choice>
              <mc:Fallback>
                <p:oleObj name="Equation" r:id="rId3" imgW="118080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4473576"/>
                        <a:ext cx="2130425" cy="7080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006976" y="457201"/>
          <a:ext cx="2232025" cy="21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5" imgW="698500" imgH="660400" progId="Equation.DSMT4">
                  <p:embed/>
                </p:oleObj>
              </mc:Choice>
              <mc:Fallback>
                <p:oleObj name="Equation" r:id="rId5" imgW="698500" imgH="660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6" y="457201"/>
                        <a:ext cx="2232025" cy="2100491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362200" y="3252569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7" imgW="1028254" imgH="431613" progId="Equation.DSMT4">
                  <p:embed/>
                </p:oleObj>
              </mc:Choice>
              <mc:Fallback>
                <p:oleObj name="Equation" r:id="rId7" imgW="1028254" imgH="431613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52569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28922" y="3316070"/>
            <a:ext cx="4635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= -40, B = -1, </a:t>
            </a:r>
            <a:r>
              <a:rPr lang="en-US" b="1" dirty="0" err="1"/>
              <a:t>t</a:t>
            </a:r>
            <a:r>
              <a:rPr lang="en-US" b="1" baseline="-25000" dirty="0" err="1"/>
              <a:t>c</a:t>
            </a:r>
            <a:r>
              <a:rPr lang="en-US" b="1" dirty="0"/>
              <a:t> is negative, hence system</a:t>
            </a:r>
          </a:p>
          <a:p>
            <a:r>
              <a:rPr lang="en-US" b="1" dirty="0"/>
              <a:t>w</a:t>
            </a:r>
            <a:r>
              <a:rPr lang="en-US" b="1" dirty="0"/>
              <a:t>ill not cross equilibrium in positive value of t </a:t>
            </a:r>
            <a:endParaRPr lang="en-US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510214" y="5383214"/>
          <a:ext cx="2016125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9" imgW="1143000" imgH="838080" progId="Equation.DSMT4">
                  <p:embed/>
                </p:oleObj>
              </mc:Choice>
              <mc:Fallback>
                <p:oleObj name="Equation" r:id="rId9" imgW="1143000" imgH="8380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4" y="5383214"/>
                        <a:ext cx="2016125" cy="1474787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0" y="5715000"/>
            <a:ext cx="4039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Maxima/Minima: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708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8" name="Object 4"/>
          <p:cNvGraphicFramePr>
            <a:graphicFrameLocks noChangeAspect="1"/>
          </p:cNvGraphicFramePr>
          <p:nvPr>
            <p:extLst/>
          </p:nvPr>
        </p:nvGraphicFramePr>
        <p:xfrm>
          <a:off x="7848601" y="3733800"/>
          <a:ext cx="26130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698500" imgH="660400" progId="Equation.DSMT4">
                  <p:embed/>
                </p:oleObj>
              </mc:Choice>
              <mc:Fallback>
                <p:oleObj name="Equation" r:id="rId3" imgW="698500" imgH="660400" progId="Equation.DSMT4">
                  <p:embed/>
                  <p:pic>
                    <p:nvPicPr>
                      <p:cNvPr id="129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1" y="3733800"/>
                        <a:ext cx="2613025" cy="245903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>
            <p:extLst/>
          </p:nvPr>
        </p:nvGraphicFramePr>
        <p:xfrm>
          <a:off x="7721600" y="6858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5" imgW="1028254" imgH="431613" progId="Equation.DSMT4">
                  <p:embed/>
                </p:oleObj>
              </mc:Choice>
              <mc:Fallback>
                <p:oleObj name="Equation" r:id="rId5" imgW="1028254" imgH="431613" progId="Equation.DSMT4">
                  <p:embed/>
                  <p:pic>
                    <p:nvPicPr>
                      <p:cNvPr id="129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0" y="6858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>
            <p:extLst/>
          </p:nvPr>
        </p:nvGraphicFramePr>
        <p:xfrm>
          <a:off x="3200400" y="2286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7" imgW="1180588" imgH="253890" progId="Equation.DSMT4">
                  <p:embed/>
                </p:oleObj>
              </mc:Choice>
              <mc:Fallback>
                <p:oleObj name="Equation" r:id="rId7" imgW="1180588" imgH="253890" progId="Equation.DSMT4">
                  <p:embed/>
                  <p:pic>
                    <p:nvPicPr>
                      <p:cNvPr id="129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86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Critical_Damping_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90424" y="1981200"/>
            <a:ext cx="5424777" cy="4191000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7161214" y="1917700"/>
          <a:ext cx="26765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0" imgW="990360" imgH="393480" progId="Equation.DSMT4">
                  <p:embed/>
                </p:oleObj>
              </mc:Choice>
              <mc:Fallback>
                <p:oleObj name="Equation" r:id="rId10" imgW="99036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4" y="1917700"/>
                        <a:ext cx="2676525" cy="1054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13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Plot 4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016500" y="2057400"/>
          <a:ext cx="227330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3" imgW="609480" imgH="660240" progId="Equation.DSMT4">
                  <p:embed/>
                </p:oleObj>
              </mc:Choice>
              <mc:Fallback>
                <p:oleObj name="Equation" r:id="rId3" imgW="609480" imgH="6602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2057400"/>
                        <a:ext cx="2273300" cy="2451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9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7" name="Object 3"/>
          <p:cNvGraphicFramePr>
            <a:graphicFrameLocks noChangeAspect="1"/>
          </p:cNvGraphicFramePr>
          <p:nvPr>
            <p:extLst/>
          </p:nvPr>
        </p:nvGraphicFramePr>
        <p:xfrm>
          <a:off x="7596188" y="3581400"/>
          <a:ext cx="227965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609480" imgH="660240" progId="Equation.DSMT4">
                  <p:embed/>
                </p:oleObj>
              </mc:Choice>
              <mc:Fallback>
                <p:oleObj name="Equation" r:id="rId3" imgW="609480" imgH="660240" progId="Equation.DSMT4">
                  <p:embed/>
                  <p:pic>
                    <p:nvPicPr>
                      <p:cNvPr id="129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581400"/>
                        <a:ext cx="2279650" cy="2451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7508875" y="1447800"/>
          <a:ext cx="14414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533169" imgH="393529" progId="Equation.DSMT4">
                  <p:embed/>
                </p:oleObj>
              </mc:Choice>
              <mc:Fallback>
                <p:oleObj name="Equation" r:id="rId5" imgW="533169" imgH="393529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1447800"/>
                        <a:ext cx="1441450" cy="1054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048000" y="14478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7" imgW="1028254" imgH="431613" progId="Equation.DSMT4">
                  <p:embed/>
                </p:oleObj>
              </mc:Choice>
              <mc:Fallback>
                <p:oleObj name="Equation" r:id="rId7" imgW="1028254" imgH="431613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4478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78300" y="762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9" imgW="1180588" imgH="253890" progId="Equation.DSMT4">
                  <p:embed/>
                </p:oleObj>
              </mc:Choice>
              <mc:Fallback>
                <p:oleObj name="Equation" r:id="rId9" imgW="1180588" imgH="25389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762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itical_Damping_6.jpg"/>
          <p:cNvPicPr>
            <a:picLocks noChangeAspect="1"/>
          </p:cNvPicPr>
          <p:nvPr/>
        </p:nvPicPr>
        <p:blipFill>
          <a:blip r:embed="rId11" cstate="print"/>
          <a:srcRect l="8850" t="10309" r="11504" b="6873"/>
          <a:stretch>
            <a:fillRect/>
          </a:stretch>
        </p:blipFill>
        <p:spPr>
          <a:xfrm>
            <a:off x="1905000" y="2604676"/>
            <a:ext cx="5105400" cy="41009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57801" y="4020456"/>
            <a:ext cx="96693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Perpetua" pitchFamily="18" charset="0"/>
              </a:rPr>
              <a:t>A=40</a:t>
            </a:r>
            <a:endParaRPr lang="en-US" sz="28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3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384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Plots of 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14800" y="25908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180588" imgH="253890" progId="Equation.DSMT4">
                  <p:embed/>
                </p:oleObj>
              </mc:Choice>
              <mc:Fallback>
                <p:oleObj name="Equation" r:id="rId3" imgW="1180588" imgH="25389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5908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396906" y="838201"/>
            <a:ext cx="7563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Analysis of Critically damped oscillator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441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Plot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             Given 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876801" y="1676400"/>
          <a:ext cx="1981200" cy="21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596900" imgH="660400" progId="Equation.DSMT4">
                  <p:embed/>
                </p:oleObj>
              </mc:Choice>
              <mc:Fallback>
                <p:oleObj name="Equation" r:id="rId3" imgW="596900" imgH="660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1676400"/>
                        <a:ext cx="1981200" cy="21811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201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19600" y="3048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180588" imgH="253890" progId="Equation.DSMT4">
                  <p:embed/>
                </p:oleObj>
              </mc:Choice>
              <mc:Fallback>
                <p:oleObj name="Equation" r:id="rId3" imgW="1180588" imgH="25389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1828800"/>
            <a:ext cx="3227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Zero crossing: </a:t>
            </a:r>
            <a:endParaRPr lang="en-US" sz="4000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172076" y="1905001"/>
          <a:ext cx="13049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723586" imgH="393529" progId="Equation.DSMT4">
                  <p:embed/>
                </p:oleObj>
              </mc:Choice>
              <mc:Fallback>
                <p:oleObj name="Equation" r:id="rId5" imgW="723586" imgH="393529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6" y="1905001"/>
                        <a:ext cx="1304925" cy="7080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590800" y="2895600"/>
            <a:ext cx="5943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u="sng" dirty="0">
                <a:solidFill>
                  <a:srgbClr val="FF0000"/>
                </a:solidFill>
                <a:latin typeface="Perpetua" pitchFamily="18" charset="0"/>
                <a:ea typeface="+mj-ea"/>
                <a:cs typeface="+mj-cs"/>
              </a:rPr>
              <a:t>For the oscillator to cross equilibrium at finite time t &gt;0,  A or B has to be negative.</a:t>
            </a:r>
            <a:endParaRPr lang="en-US" sz="2400" b="1" u="sng" dirty="0">
              <a:solidFill>
                <a:srgbClr val="FF0000"/>
              </a:solidFill>
              <a:latin typeface="Perpetua" pitchFamily="18" charset="0"/>
              <a:ea typeface="+mj-ea"/>
              <a:cs typeface="+mj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4724400" y="3657602"/>
          <a:ext cx="1676400" cy="144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596900" imgH="660400" progId="Equation.DSMT4">
                  <p:embed/>
                </p:oleObj>
              </mc:Choice>
              <mc:Fallback>
                <p:oleObj name="Equation" r:id="rId7" imgW="596900" imgH="6604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657602"/>
                        <a:ext cx="1676400" cy="1447799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872078" y="52705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1028254" imgH="431613" progId="Equation.DSMT4">
                  <p:embed/>
                </p:oleObj>
              </mc:Choice>
              <mc:Fallback>
                <p:oleObj name="Equation" r:id="rId9" imgW="1028254" imgH="431613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2078" y="52705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638800" y="5638801"/>
            <a:ext cx="4635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= 10, B = 4, </a:t>
            </a:r>
            <a:r>
              <a:rPr lang="en-US" b="1" dirty="0" err="1"/>
              <a:t>t</a:t>
            </a:r>
            <a:r>
              <a:rPr lang="en-US" b="1" baseline="-25000" dirty="0" err="1"/>
              <a:t>c</a:t>
            </a:r>
            <a:r>
              <a:rPr lang="en-US" b="1" dirty="0"/>
              <a:t> is negative, hence system</a:t>
            </a:r>
          </a:p>
          <a:p>
            <a:r>
              <a:rPr lang="en-US" b="1" dirty="0"/>
              <a:t>w</a:t>
            </a:r>
            <a:r>
              <a:rPr lang="en-US" b="1" dirty="0"/>
              <a:t>ill not cross equilibrium in positive value of 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627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381001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Maxima /Minima:</a:t>
            </a:r>
            <a:endParaRPr lang="en-US" sz="4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648200" y="1600200"/>
          <a:ext cx="25082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104840" imgH="838080" progId="Equation.DSMT4">
                  <p:embed/>
                </p:oleObj>
              </mc:Choice>
              <mc:Fallback>
                <p:oleObj name="Equation" r:id="rId3" imgW="1104840" imgH="838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2508250" cy="18986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334000" y="4419601"/>
          <a:ext cx="11811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5" imgW="520560" imgH="419040" progId="Equation.DSMT4">
                  <p:embed/>
                </p:oleObj>
              </mc:Choice>
              <mc:Fallback>
                <p:oleObj name="Equation" r:id="rId5" imgW="52056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19601"/>
                        <a:ext cx="1181100" cy="94297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4648201"/>
            <a:ext cx="2136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Maximum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6757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ritical_Damping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38050" y="3048000"/>
            <a:ext cx="4734350" cy="3657600"/>
          </a:xfrm>
          <a:prstGeom prst="rect">
            <a:avLst/>
          </a:prstGeom>
        </p:spPr>
      </p:pic>
      <p:graphicFrame>
        <p:nvGraphicFramePr>
          <p:cNvPr id="129027" name="Object 3"/>
          <p:cNvGraphicFramePr>
            <a:graphicFrameLocks noChangeAspect="1"/>
          </p:cNvGraphicFramePr>
          <p:nvPr>
            <p:extLst/>
          </p:nvPr>
        </p:nvGraphicFramePr>
        <p:xfrm>
          <a:off x="7620001" y="3733800"/>
          <a:ext cx="22336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596900" imgH="660400" progId="Equation.DSMT4">
                  <p:embed/>
                </p:oleObj>
              </mc:Choice>
              <mc:Fallback>
                <p:oleObj name="Equation" r:id="rId4" imgW="596900" imgH="660400" progId="Equation.DSMT4">
                  <p:embed/>
                  <p:pic>
                    <p:nvPicPr>
                      <p:cNvPr id="129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3733800"/>
                        <a:ext cx="2233613" cy="245903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>
            <p:extLst/>
          </p:nvPr>
        </p:nvGraphicFramePr>
        <p:xfrm>
          <a:off x="3657600" y="16002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1028254" imgH="431613" progId="Equation.DSMT4">
                  <p:embed/>
                </p:oleObj>
              </mc:Choice>
              <mc:Fallback>
                <p:oleObj name="Equation" r:id="rId6" imgW="1028254" imgH="431613" progId="Equation.DSMT4">
                  <p:embed/>
                  <p:pic>
                    <p:nvPicPr>
                      <p:cNvPr id="129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6002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>
            <p:extLst/>
          </p:nvPr>
        </p:nvGraphicFramePr>
        <p:xfrm>
          <a:off x="4419600" y="3048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1180588" imgH="253890" progId="Equation.DSMT4">
                  <p:embed/>
                </p:oleObj>
              </mc:Choice>
              <mc:Fallback>
                <p:oleObj name="Equation" r:id="rId8" imgW="1180588" imgH="253890" progId="Equation.DSMT4">
                  <p:embed/>
                  <p:pic>
                    <p:nvPicPr>
                      <p:cNvPr id="129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508875" y="1600200"/>
          <a:ext cx="14414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533169" imgH="393529" progId="Equation.DSMT4">
                  <p:embed/>
                </p:oleObj>
              </mc:Choice>
              <mc:Fallback>
                <p:oleObj name="Equation" r:id="rId10" imgW="533169" imgH="393529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1600200"/>
                        <a:ext cx="1441450" cy="10541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9322" y="3657600"/>
            <a:ext cx="1842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Maximum at 7.6s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2737366" y="4566166"/>
            <a:ext cx="1992868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45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Plot2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876800" y="1905000"/>
          <a:ext cx="28346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698500" imgH="660400" progId="Equation.DSMT4">
                  <p:embed/>
                </p:oleObj>
              </mc:Choice>
              <mc:Fallback>
                <p:oleObj name="Equation" r:id="rId3" imgW="698500" imgH="660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2834662" cy="2667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9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19600" y="304800"/>
          <a:ext cx="412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1180588" imgH="253890" progId="Equation.DSMT4">
                  <p:embed/>
                </p:oleObj>
              </mc:Choice>
              <mc:Fallback>
                <p:oleObj name="Equation" r:id="rId3" imgW="1180588" imgH="25389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4127500" cy="889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1828800"/>
            <a:ext cx="3227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Zero crossing: </a:t>
            </a:r>
            <a:endParaRPr lang="en-US" sz="4000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172076" y="1905001"/>
          <a:ext cx="13049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723586" imgH="393529" progId="Equation.DSMT4">
                  <p:embed/>
                </p:oleObj>
              </mc:Choice>
              <mc:Fallback>
                <p:oleObj name="Equation" r:id="rId5" imgW="723586" imgH="393529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6" y="1905001"/>
                        <a:ext cx="1304925" cy="7080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590800" y="2895600"/>
            <a:ext cx="5943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u="sng" dirty="0">
                <a:solidFill>
                  <a:srgbClr val="FF0000"/>
                </a:solidFill>
                <a:latin typeface="Perpetua" pitchFamily="18" charset="0"/>
                <a:ea typeface="+mj-ea"/>
                <a:cs typeface="+mj-cs"/>
              </a:rPr>
              <a:t>For the oscillator to cross equilibrium at finite time, A or B has to be negative.</a:t>
            </a:r>
            <a:endParaRPr lang="en-US" sz="2400" b="1" u="sng" dirty="0">
              <a:solidFill>
                <a:srgbClr val="FF0000"/>
              </a:solidFill>
              <a:latin typeface="Perpetua" pitchFamily="18" charset="0"/>
              <a:ea typeface="+mj-ea"/>
              <a:cs typeface="+mj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4581525" y="3657600"/>
          <a:ext cx="19621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7" imgW="698400" imgH="660240" progId="Equation.DSMT4">
                  <p:embed/>
                </p:oleObj>
              </mc:Choice>
              <mc:Fallback>
                <p:oleObj name="Equation" r:id="rId7" imgW="698400" imgH="6602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5" y="3657600"/>
                        <a:ext cx="1962150" cy="14478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872078" y="5270500"/>
          <a:ext cx="233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9" imgW="1028254" imgH="431613" progId="Equation.DSMT4">
                  <p:embed/>
                </p:oleObj>
              </mc:Choice>
              <mc:Fallback>
                <p:oleObj name="Equation" r:id="rId9" imgW="1028254" imgH="431613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2078" y="5270500"/>
                        <a:ext cx="2336800" cy="9779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638800" y="5638801"/>
            <a:ext cx="4379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= -10, B = 2, </a:t>
            </a:r>
            <a:r>
              <a:rPr lang="en-US" b="1" dirty="0" err="1"/>
              <a:t>t</a:t>
            </a:r>
            <a:r>
              <a:rPr lang="en-US" b="1" baseline="-25000" dirty="0" err="1"/>
              <a:t>c</a:t>
            </a:r>
            <a:r>
              <a:rPr lang="en-US" b="1" dirty="0"/>
              <a:t> is positive, hence system</a:t>
            </a:r>
          </a:p>
          <a:p>
            <a:r>
              <a:rPr lang="en-US" b="1" dirty="0"/>
              <a:t>w</a:t>
            </a:r>
            <a:r>
              <a:rPr lang="en-US" b="1" dirty="0"/>
              <a:t>ill cross equilibrium in positive value of 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302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685801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Maxima /Minima:</a:t>
            </a:r>
            <a:endParaRPr lang="en-US" sz="48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715000" y="4710114"/>
          <a:ext cx="11811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520560" imgH="419040" progId="Equation.DSMT4">
                  <p:embed/>
                </p:oleObj>
              </mc:Choice>
              <mc:Fallback>
                <p:oleObj name="Equation" r:id="rId3" imgW="52056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710114"/>
                        <a:ext cx="1181100" cy="94297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15200" y="4876801"/>
            <a:ext cx="2136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Maximum</a:t>
            </a:r>
            <a:endParaRPr lang="en-US" sz="36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157789" y="1828800"/>
          <a:ext cx="2357437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5" imgW="1041120" imgH="838080" progId="Equation.DSMT4">
                  <p:embed/>
                </p:oleObj>
              </mc:Choice>
              <mc:Fallback>
                <p:oleObj name="Equation" r:id="rId5" imgW="1041120" imgH="8380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9" y="1828800"/>
                        <a:ext cx="2357437" cy="18923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9525">
                        <a:solidFill>
                          <a:srgbClr val="99CC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163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Widescreen</PresentationFormat>
  <Paragraphs>27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Perpetua</vt:lpstr>
      <vt:lpstr>Office Theme</vt:lpstr>
      <vt:lpstr>Equation</vt:lpstr>
      <vt:lpstr>Practice Problems</vt:lpstr>
      <vt:lpstr>Plots of </vt:lpstr>
      <vt:lpstr>Plot 1</vt:lpstr>
      <vt:lpstr>PowerPoint Presentation</vt:lpstr>
      <vt:lpstr>PowerPoint Presentation</vt:lpstr>
      <vt:lpstr>PowerPoint Presentation</vt:lpstr>
      <vt:lpstr>Plot2</vt:lpstr>
      <vt:lpstr>PowerPoint Presentation</vt:lpstr>
      <vt:lpstr>PowerPoint Presentation</vt:lpstr>
      <vt:lpstr>PowerPoint Presentation</vt:lpstr>
      <vt:lpstr>Plot 3</vt:lpstr>
      <vt:lpstr>PowerPoint Presentation</vt:lpstr>
      <vt:lpstr>PowerPoint Presentation</vt:lpstr>
      <vt:lpstr>Plot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Plots of </dc:title>
  <dc:creator>HP</dc:creator>
  <cp:lastModifiedBy>HP</cp:lastModifiedBy>
  <cp:revision>2</cp:revision>
  <dcterms:created xsi:type="dcterms:W3CDTF">2021-02-15T09:49:53Z</dcterms:created>
  <dcterms:modified xsi:type="dcterms:W3CDTF">2021-02-15T09:51:58Z</dcterms:modified>
</cp:coreProperties>
</file>