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8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9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8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8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8.wmf"/><Relationship Id="rId1" Type="http://schemas.openxmlformats.org/officeDocument/2006/relationships/image" Target="../media/image27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2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8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9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6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6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2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3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5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4ED2-E8D1-4791-A2E4-BE251A16E7E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8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4ED2-E8D1-4791-A2E4-BE251A16E7E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4D913-4E56-4AB8-9E04-4C05B0D7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4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5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9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36.png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4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6.gif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0.wmf"/><Relationship Id="rId10" Type="http://schemas.openxmlformats.org/officeDocument/2006/relationships/image" Target="../media/image41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16.gif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4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7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47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6.gi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Quantum Physics- A final touch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iitp\Downloads\Quantization_in_a_box_H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685800"/>
            <a:ext cx="4470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itp\Downloads\What_is_Quantum_Tunneling,_Exactl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60452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3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895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(c) Plot the energy diagram.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672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Related image"/>
          <p:cNvPicPr>
            <a:picLocks noChangeAspect="1" noChangeArrowheads="1"/>
          </p:cNvPicPr>
          <p:nvPr/>
        </p:nvPicPr>
        <p:blipFill>
          <a:blip r:embed="rId3"/>
          <a:srcRect l="54219" t="21239" b="6372"/>
          <a:stretch>
            <a:fillRect/>
          </a:stretch>
        </p:blipFill>
        <p:spPr bwMode="auto">
          <a:xfrm>
            <a:off x="1066800" y="762000"/>
            <a:ext cx="4428027" cy="5257800"/>
          </a:xfrm>
          <a:prstGeom prst="rect">
            <a:avLst/>
          </a:prstGeom>
          <a:noFill/>
        </p:spPr>
      </p:pic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5029200" y="2743200"/>
          <a:ext cx="3366906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4" imgW="812447" imgH="418918" progId="Equation.DSMT4">
                  <p:embed/>
                </p:oleObj>
              </mc:Choice>
              <mc:Fallback>
                <p:oleObj name="Equation" r:id="rId4" imgW="812447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43200"/>
                        <a:ext cx="3366906" cy="1676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19200" y="2743200"/>
            <a:ext cx="381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700314" y="3200400"/>
          <a:ext cx="838200" cy="86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6" imgW="393529" imgH="418918" progId="Equation.DSMT4">
                  <p:embed/>
                </p:oleObj>
              </mc:Choice>
              <mc:Fallback>
                <p:oleObj name="Equation" r:id="rId6" imgW="393529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314" y="3200400"/>
                        <a:ext cx="838200" cy="86239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9400" y="141516"/>
            <a:ext cx="3830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Perpetua" pitchFamily="18" charset="0"/>
              </a:rPr>
              <a:t>Quantized energy levels</a:t>
            </a:r>
            <a:endParaRPr lang="en-US" sz="2800" b="1" u="sng" dirty="0">
              <a:latin typeface="Perpetua" pitchFamily="18" charset="0"/>
            </a:endParaRPr>
          </a:p>
        </p:txBody>
      </p:sp>
      <p:pic>
        <p:nvPicPr>
          <p:cNvPr id="7" name="Picture 6" descr="Image result for Bulb cartoon"/>
          <p:cNvPicPr>
            <a:picLocks noChangeAspect="1" noChangeArrowheads="1"/>
          </p:cNvPicPr>
          <p:nvPr/>
        </p:nvPicPr>
        <p:blipFill>
          <a:blip r:embed="rId8" cstate="print"/>
          <a:srcRect b="8000"/>
          <a:stretch>
            <a:fillRect/>
          </a:stretch>
        </p:blipFill>
        <p:spPr bwMode="auto">
          <a:xfrm>
            <a:off x="7624280" y="4724400"/>
            <a:ext cx="1519720" cy="1954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7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2432050" y="228600"/>
          <a:ext cx="44037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3" imgW="1574800" imgH="508000" progId="Equation.DSMT4">
                  <p:embed/>
                </p:oleObj>
              </mc:Choice>
              <mc:Fallback>
                <p:oleObj name="Equation" r:id="rId3" imgW="1574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228600"/>
                        <a:ext cx="4403725" cy="1371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590102" y="2133600"/>
          <a:ext cx="22923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5" imgW="583947" imgH="203112" progId="Equation.DSMT4">
                  <p:embed/>
                </p:oleObj>
              </mc:Choice>
              <mc:Fallback>
                <p:oleObj name="Equation" r:id="rId5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02" y="2133600"/>
                        <a:ext cx="2292350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952302" y="2514600"/>
            <a:ext cx="1219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4254500" y="1905000"/>
          <a:ext cx="26273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7" imgW="939392" imgH="444307" progId="Equation.DSMT4">
                  <p:embed/>
                </p:oleObj>
              </mc:Choice>
              <mc:Fallback>
                <p:oleObj name="Equation" r:id="rId7" imgW="939392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905000"/>
                        <a:ext cx="2627313" cy="12001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67102" y="23622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n=1,2,3,….</a:t>
            </a:r>
            <a:endParaRPr lang="en-US" dirty="0"/>
          </a:p>
        </p:txBody>
      </p:sp>
      <p:graphicFrame>
        <p:nvGraphicFramePr>
          <p:cNvPr id="161799" name="Object 7"/>
          <p:cNvGraphicFramePr>
            <a:graphicFrameLocks noChangeAspect="1"/>
          </p:cNvGraphicFramePr>
          <p:nvPr/>
        </p:nvGraphicFramePr>
        <p:xfrm>
          <a:off x="2667000" y="3352800"/>
          <a:ext cx="36226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9" imgW="1295400" imgH="431800" progId="Equation.DSMT4">
                  <p:embed/>
                </p:oleObj>
              </mc:Choice>
              <mc:Fallback>
                <p:oleObj name="Equation" r:id="rId9" imgW="1295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52800"/>
                        <a:ext cx="36226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0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895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(d) Plot the </a:t>
            </a:r>
            <a:r>
              <a:rPr lang="en-US" sz="4800" b="1" dirty="0" err="1" smtClean="0">
                <a:latin typeface="Perpetua" pitchFamily="18" charset="0"/>
              </a:rPr>
              <a:t>wavefunction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4153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36195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4648200" y="2743200"/>
          <a:ext cx="36226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4" imgW="1295400" imgH="431800" progId="Equation.DSMT4">
                  <p:embed/>
                </p:oleObj>
              </mc:Choice>
              <mc:Fallback>
                <p:oleObj name="Equation" r:id="rId4" imgW="1295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743200"/>
                        <a:ext cx="36226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2590800"/>
            <a:ext cx="3886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38862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8956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(e) Normalize and Plot the probability density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375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Perpetua" pitchFamily="18" charset="0"/>
              </a:rPr>
              <a:t>Normalize the </a:t>
            </a:r>
            <a:r>
              <a:rPr lang="en-US" sz="3200" b="1" i="1" u="sng" dirty="0" smtClean="0">
                <a:latin typeface="Perpetua" pitchFamily="18" charset="0"/>
                <a:sym typeface="Symbol"/>
              </a:rPr>
              <a:t>(x)</a:t>
            </a:r>
            <a:r>
              <a:rPr lang="en-US" sz="3200" b="1" i="1" u="sng" dirty="0" smtClean="0">
                <a:latin typeface="Perpetua" pitchFamily="18" charset="0"/>
              </a:rPr>
              <a:t> </a:t>
            </a:r>
            <a:endParaRPr lang="en-US" sz="3200" b="1" u="sng" dirty="0">
              <a:latin typeface="Perpetua" pitchFamily="18" charset="0"/>
            </a:endParaRPr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0" y="1066800"/>
          <a:ext cx="36226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3" imgW="1295400" imgH="431800" progId="Equation.DSMT4">
                  <p:embed/>
                </p:oleObj>
              </mc:Choice>
              <mc:Fallback>
                <p:oleObj name="Equation" r:id="rId3" imgW="1295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36226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4924425" y="1143000"/>
          <a:ext cx="302736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5" imgW="1180588" imgH="482391" progId="Equation.DSMT4">
                  <p:embed/>
                </p:oleObj>
              </mc:Choice>
              <mc:Fallback>
                <p:oleObj name="Equation" r:id="rId5" imgW="1180588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1143000"/>
                        <a:ext cx="3027363" cy="12176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7"/>
          <a:srcRect l="9948"/>
          <a:stretch>
            <a:fillRect/>
          </a:stretch>
        </p:blipFill>
        <p:spPr bwMode="auto">
          <a:xfrm>
            <a:off x="600919" y="4038600"/>
            <a:ext cx="5439290" cy="142398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2590800"/>
            <a:ext cx="3384233" cy="12954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163847" name="Object 7"/>
          <p:cNvGraphicFramePr>
            <a:graphicFrameLocks noChangeAspect="1"/>
          </p:cNvGraphicFramePr>
          <p:nvPr/>
        </p:nvGraphicFramePr>
        <p:xfrm>
          <a:off x="2565400" y="5659438"/>
          <a:ext cx="397827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9" imgW="1422400" imgH="457200" progId="Equation.DSMT4">
                  <p:embed/>
                </p:oleObj>
              </mc:Choice>
              <mc:Fallback>
                <p:oleObj name="Equation" r:id="rId9" imgW="142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5659438"/>
                        <a:ext cx="3978275" cy="12334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90917" y="2881086"/>
            <a:ext cx="5437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183167"/>
            <a:ext cx="5437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031601"/>
              </p:ext>
            </p:extLst>
          </p:nvPr>
        </p:nvGraphicFramePr>
        <p:xfrm>
          <a:off x="7008813" y="4191000"/>
          <a:ext cx="152558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11" imgW="545863" imgH="444307" progId="Equation.DSMT4">
                  <p:embed/>
                </p:oleObj>
              </mc:Choice>
              <mc:Fallback>
                <p:oleObj name="Equation" r:id="rId11" imgW="545863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3" y="4191000"/>
                        <a:ext cx="1525587" cy="11969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19372" y="2942772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449580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=1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3048000" cy="542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4267200" y="2514600"/>
          <a:ext cx="41560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4" imgW="1485900" imgH="431800" progId="Equation.DSMT4">
                  <p:embed/>
                </p:oleObj>
              </mc:Choice>
              <mc:Fallback>
                <p:oleObj name="Equation" r:id="rId4" imgW="1485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14600"/>
                        <a:ext cx="41560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2362200"/>
            <a:ext cx="3581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3581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5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1143000"/>
            <a:ext cx="2915103" cy="1838325"/>
            <a:chOff x="1647372" y="762000"/>
            <a:chExt cx="2915103" cy="1838325"/>
          </a:xfrm>
        </p:grpSpPr>
        <p:pic>
          <p:nvPicPr>
            <p:cNvPr id="5" name="Picture 2" descr="ParticleInABox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762000"/>
              <a:ext cx="2809875" cy="1838325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647372" y="1371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0200" y="0"/>
            <a:ext cx="5553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Perpetua" pitchFamily="18" charset="0"/>
              </a:rPr>
              <a:t>Expectation value of position</a:t>
            </a:r>
            <a:endParaRPr lang="en-US" sz="4000" dirty="0">
              <a:latin typeface="Perpetua" pitchFamily="18" charset="0"/>
            </a:endParaRPr>
          </a:p>
        </p:txBody>
      </p:sp>
      <p:graphicFrame>
        <p:nvGraphicFramePr>
          <p:cNvPr id="199684" name="Object 4"/>
          <p:cNvGraphicFramePr>
            <a:graphicFrameLocks noChangeAspect="1"/>
          </p:cNvGraphicFramePr>
          <p:nvPr/>
        </p:nvGraphicFramePr>
        <p:xfrm>
          <a:off x="533400" y="3657600"/>
          <a:ext cx="3289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4" imgW="1346200" imgH="279400" progId="Equation.DSMT4">
                  <p:embed/>
                </p:oleObj>
              </mc:Choice>
              <mc:Fallback>
                <p:oleObj name="Equation" r:id="rId4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3289300" cy="673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4419600" y="3505200"/>
          <a:ext cx="41529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6" imgW="1485900" imgH="431800" progId="Equation.DSMT4">
                  <p:embed/>
                </p:oleObj>
              </mc:Choice>
              <mc:Fallback>
                <p:oleObj name="Equation" r:id="rId6" imgW="1485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05200"/>
                        <a:ext cx="4152900" cy="1155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 t="63360"/>
          <a:stretch>
            <a:fillRect/>
          </a:stretch>
        </p:blipFill>
        <p:spPr bwMode="auto">
          <a:xfrm>
            <a:off x="5105400" y="990600"/>
            <a:ext cx="3048000" cy="198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3962400" y="5029200"/>
          <a:ext cx="12398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9" imgW="507780" imgH="393529" progId="Equation.DSMT4">
                  <p:embed/>
                </p:oleObj>
              </mc:Choice>
              <mc:Fallback>
                <p:oleObj name="Equation" r:id="rId9" imgW="50778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029200"/>
                        <a:ext cx="1239837" cy="9477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1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62000" y="1143000"/>
            <a:ext cx="2915103" cy="1838325"/>
            <a:chOff x="1647372" y="762000"/>
            <a:chExt cx="2915103" cy="1838325"/>
          </a:xfrm>
        </p:grpSpPr>
        <p:pic>
          <p:nvPicPr>
            <p:cNvPr id="5" name="Picture 2" descr="ParticleInABox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762000"/>
              <a:ext cx="2809875" cy="1838325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647372" y="1371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0200" y="0"/>
            <a:ext cx="623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Perpetua" pitchFamily="18" charset="0"/>
              </a:rPr>
              <a:t>Expectation value of momentum</a:t>
            </a:r>
            <a:endParaRPr lang="en-US" sz="4000" dirty="0">
              <a:latin typeface="Perpetua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t="63360"/>
          <a:stretch>
            <a:fillRect/>
          </a:stretch>
        </p:blipFill>
        <p:spPr bwMode="auto">
          <a:xfrm>
            <a:off x="5105400" y="990600"/>
            <a:ext cx="3048000" cy="198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3992563" y="5197475"/>
          <a:ext cx="11779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5" imgW="482391" imgH="253890" progId="Equation.DSMT4">
                  <p:embed/>
                </p:oleObj>
              </mc:Choice>
              <mc:Fallback>
                <p:oleObj name="Equation" r:id="rId5" imgW="48239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3" y="5197475"/>
                        <a:ext cx="1177925" cy="6111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304800" y="3733800"/>
          <a:ext cx="3302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7" imgW="1892300" imgH="457200" progId="Equation.DSMT4">
                  <p:embed/>
                </p:oleObj>
              </mc:Choice>
              <mc:Fallback>
                <p:oleObj name="Equation" r:id="rId7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3302000" cy="774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0" name="Object 6"/>
          <p:cNvGraphicFramePr>
            <a:graphicFrameLocks noChangeAspect="1"/>
          </p:cNvGraphicFramePr>
          <p:nvPr/>
        </p:nvGraphicFramePr>
        <p:xfrm>
          <a:off x="4419600" y="3429000"/>
          <a:ext cx="39751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9" imgW="1422400" imgH="457200" progId="Equation.DSMT4">
                  <p:embed/>
                </p:oleObj>
              </mc:Choice>
              <mc:Fallback>
                <p:oleObj name="Equation" r:id="rId9" imgW="142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29000"/>
                        <a:ext cx="3975100" cy="1231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200" y="6019800"/>
            <a:ext cx="2116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Guess why?</a:t>
            </a:r>
            <a:endParaRPr lang="en-US" sz="36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7039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Some concerns on free particle and </a:t>
            </a:r>
          </a:p>
          <a:p>
            <a:r>
              <a:rPr lang="en-US" sz="3600" b="1" dirty="0" smtClean="0"/>
              <a:t>variable separable method</a:t>
            </a:r>
            <a:endParaRPr lang="en-IN" sz="3600" b="1" dirty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021600"/>
              </p:ext>
            </p:extLst>
          </p:nvPr>
        </p:nvGraphicFramePr>
        <p:xfrm>
          <a:off x="2286000" y="1581329"/>
          <a:ext cx="449738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3" imgW="2120900" imgH="444500" progId="Equation.DSMT4">
                  <p:embed/>
                </p:oleObj>
              </mc:Choice>
              <mc:Fallback>
                <p:oleObj name="Equation" r:id="rId3" imgW="2120900" imgH="4445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81329"/>
                        <a:ext cx="4497387" cy="9080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7406" y="2592362"/>
            <a:ext cx="5550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 it is equated to a constant?</a:t>
            </a:r>
            <a:endParaRPr lang="en-IN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280120"/>
            <a:ext cx="3211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Mathematical:</a:t>
            </a:r>
            <a:endParaRPr lang="en-IN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86292" y="5016388"/>
            <a:ext cx="2464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Physical: </a:t>
            </a:r>
            <a:endParaRPr lang="en-IN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3988006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LHS (A time dependent differential equation )  =  RHS (A position dependent differential equation) </a:t>
            </a:r>
          </a:p>
          <a:p>
            <a:r>
              <a:rPr lang="en-US" sz="1600" dirty="0" smtClean="0"/>
              <a:t>                                         This can be possible only if this is equal to a constant </a:t>
            </a:r>
            <a:endParaRPr lang="en-IN" sz="1600" dirty="0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095506"/>
              </p:ext>
            </p:extLst>
          </p:nvPr>
        </p:nvGraphicFramePr>
        <p:xfrm>
          <a:off x="3962400" y="5033320"/>
          <a:ext cx="2040123" cy="63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5" imgW="825142" imgH="266584" progId="Equation.DSMT4">
                  <p:embed/>
                </p:oleObj>
              </mc:Choice>
              <mc:Fallback>
                <p:oleObj name="Equation" r:id="rId5" imgW="825142" imgH="266584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033320"/>
                        <a:ext cx="2040123" cy="63965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819400" y="5965879"/>
            <a:ext cx="550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equation is of Total Energy hence must be a constant</a:t>
            </a:r>
            <a:endParaRPr lang="en-IN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733800" y="3581400"/>
            <a:ext cx="1219200" cy="40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32218" y="3342801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E(t)</a:t>
            </a:r>
            <a:endParaRPr lang="en-IN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67400" y="3634063"/>
            <a:ext cx="915987" cy="35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03425" y="3296072"/>
            <a:ext cx="74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E(x)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07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9" grpId="0"/>
      <p:bldP spid="20" grpId="0"/>
      <p:bldP spid="23" grpId="0"/>
      <p:bldP spid="26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Particle in a box</a:t>
            </a:r>
            <a:endParaRPr lang="en-US" b="1" dirty="0"/>
          </a:p>
        </p:txBody>
      </p:sp>
      <p:pic>
        <p:nvPicPr>
          <p:cNvPr id="204802" name="Picture 2" descr="C:\Users\iitp\Downloads\Quantization_in_a_box_H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43124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Quantum Tunneling 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40386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6096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4343400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209800" y="3429000"/>
            <a:ext cx="1828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3125788" y="2514600"/>
            <a:ext cx="266541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877594" y="3428206"/>
            <a:ext cx="1828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4830" y="4296228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-1866900" y="2324100"/>
            <a:ext cx="419100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89619" y="1543706"/>
            <a:ext cx="140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Perpetua" pitchFamily="18" charset="0"/>
              </a:rPr>
              <a:t>Total Energy</a:t>
            </a:r>
            <a:endParaRPr lang="en-US" b="1" dirty="0">
              <a:latin typeface="Perpetua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72142" y="4441374"/>
            <a:ext cx="8306594" cy="79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7600" y="4495800"/>
            <a:ext cx="140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petua" pitchFamily="18" charset="0"/>
              </a:rPr>
              <a:t>Position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22" name="Picture 2" descr="de Broglie Wave"/>
          <p:cNvPicPr>
            <a:picLocks noChangeAspect="1" noChangeArrowheads="1"/>
          </p:cNvPicPr>
          <p:nvPr/>
        </p:nvPicPr>
        <p:blipFill>
          <a:blip r:embed="rId3"/>
          <a:srcRect l="30577" r="3058"/>
          <a:stretch>
            <a:fillRect/>
          </a:stretch>
        </p:blipFill>
        <p:spPr bwMode="auto">
          <a:xfrm>
            <a:off x="605934" y="838200"/>
            <a:ext cx="1984866" cy="1419226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1469534" y="13843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250734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0"/>
            <a:ext cx="3218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Case 1: E&gt;U</a:t>
            </a:r>
            <a:endParaRPr lang="en-US" sz="4800" b="1" dirty="0">
              <a:latin typeface="Perpetua" pitchFamily="18" charset="0"/>
            </a:endParaRP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3048000" y="4953000"/>
          <a:ext cx="38957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4" imgW="1727200" imgH="419100" progId="Equation.DSMT4">
                  <p:embed/>
                </p:oleObj>
              </mc:Choice>
              <mc:Fallback>
                <p:oleObj name="Equation" r:id="rId4" imgW="172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53000"/>
                        <a:ext cx="3895725" cy="91122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47800" y="3429000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02620" y="3429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II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34290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III</a:t>
            </a:r>
            <a:endParaRPr lang="en-US" b="1" dirty="0"/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647291"/>
              </p:ext>
            </p:extLst>
          </p:nvPr>
        </p:nvGraphicFramePr>
        <p:xfrm>
          <a:off x="962025" y="6019800"/>
          <a:ext cx="39735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6" imgW="1587240" imgH="279360" progId="Equation.DSMT4">
                  <p:embed/>
                </p:oleObj>
              </mc:Choice>
              <mc:Fallback>
                <p:oleObj name="Equation" r:id="rId6" imgW="1587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6019800"/>
                        <a:ext cx="3973513" cy="6762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6477000" y="5964238"/>
          <a:ext cx="227806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8" imgW="1155700" imgH="469900" progId="Equation.DSMT4">
                  <p:embed/>
                </p:oleObj>
              </mc:Choice>
              <mc:Fallback>
                <p:oleObj name="Equation" r:id="rId8" imgW="1155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964238"/>
                        <a:ext cx="2278062" cy="8937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1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67483 -0.0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3" y="-2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2.59259E-6 L 0.67222 -0.0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1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4343400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209800" y="3429000"/>
            <a:ext cx="1828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3125788" y="2514600"/>
            <a:ext cx="266541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877594" y="3428206"/>
            <a:ext cx="1828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4830" y="4296228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-1866900" y="2324100"/>
            <a:ext cx="419100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89619" y="1543706"/>
            <a:ext cx="140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Perpetua" pitchFamily="18" charset="0"/>
              </a:rPr>
              <a:t>Total Energy</a:t>
            </a:r>
            <a:endParaRPr lang="en-US" b="1" dirty="0">
              <a:latin typeface="Perpetua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72142" y="4441374"/>
            <a:ext cx="8306594" cy="79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7600" y="4495800"/>
            <a:ext cx="140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petua" pitchFamily="18" charset="0"/>
              </a:rPr>
              <a:t>Position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22" name="Picture 2" descr="de Broglie Wave"/>
          <p:cNvPicPr>
            <a:picLocks noChangeAspect="1" noChangeArrowheads="1"/>
          </p:cNvPicPr>
          <p:nvPr/>
        </p:nvPicPr>
        <p:blipFill>
          <a:blip r:embed="rId3"/>
          <a:srcRect l="30577" r="3058"/>
          <a:stretch>
            <a:fillRect/>
          </a:stretch>
        </p:blipFill>
        <p:spPr bwMode="auto">
          <a:xfrm>
            <a:off x="605934" y="2619374"/>
            <a:ext cx="1984866" cy="1419226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1469534" y="316547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250734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0"/>
            <a:ext cx="3218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Case 2: E&lt;U</a:t>
            </a:r>
            <a:endParaRPr lang="en-US" sz="4800" b="1" dirty="0">
              <a:latin typeface="Perpetua" pitchFamily="18" charset="0"/>
            </a:endParaRP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3048000" y="4953000"/>
          <a:ext cx="38957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tion" r:id="rId4" imgW="1727200" imgH="419100" progId="Equation.DSMT4">
                  <p:embed/>
                </p:oleObj>
              </mc:Choice>
              <mc:Fallback>
                <p:oleObj name="Equation" r:id="rId4" imgW="172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53000"/>
                        <a:ext cx="3895725" cy="91122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47800" y="3429000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02620" y="3429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II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34290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III</a:t>
            </a:r>
            <a:endParaRPr lang="en-US" b="1" dirty="0"/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591571"/>
              </p:ext>
            </p:extLst>
          </p:nvPr>
        </p:nvGraphicFramePr>
        <p:xfrm>
          <a:off x="1025525" y="6019800"/>
          <a:ext cx="38481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Equation" r:id="rId6" imgW="1536480" imgH="279360" progId="Equation.DSMT4">
                  <p:embed/>
                </p:oleObj>
              </mc:Choice>
              <mc:Fallback>
                <p:oleObj name="Equation" r:id="rId6" imgW="1536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6019800"/>
                        <a:ext cx="3848100" cy="6762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6477000" y="5964238"/>
          <a:ext cx="227806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Equation" r:id="rId8" imgW="1155700" imgH="469900" progId="Equation.DSMT4">
                  <p:embed/>
                </p:oleObj>
              </mc:Choice>
              <mc:Fallback>
                <p:oleObj name="Equation" r:id="rId8" imgW="1155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964238"/>
                        <a:ext cx="2278062" cy="8937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rot="5400000">
            <a:off x="3810000" y="6019800"/>
            <a:ext cx="762000" cy="762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3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2971800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209800" y="2057400"/>
            <a:ext cx="1828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3125788" y="1143000"/>
            <a:ext cx="266541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877594" y="2056606"/>
            <a:ext cx="18288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4830" y="2924628"/>
            <a:ext cx="2743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-1181894" y="1638300"/>
            <a:ext cx="2820194" cy="79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3419" y="1661219"/>
            <a:ext cx="140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Perpetua" pitchFamily="18" charset="0"/>
              </a:rPr>
              <a:t>Total Energy</a:t>
            </a:r>
            <a:endParaRPr lang="en-US" b="1" dirty="0">
              <a:latin typeface="Perpetua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72142" y="3069774"/>
            <a:ext cx="8306594" cy="79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7600" y="3124200"/>
            <a:ext cx="140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erpetua" pitchFamily="18" charset="0"/>
              </a:rPr>
              <a:t>Position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22" name="Picture 2" descr="de Broglie Wave"/>
          <p:cNvPicPr>
            <a:picLocks noChangeAspect="1" noChangeArrowheads="1"/>
          </p:cNvPicPr>
          <p:nvPr/>
        </p:nvPicPr>
        <p:blipFill>
          <a:blip r:embed="rId2"/>
          <a:srcRect l="30577" r="3058"/>
          <a:stretch>
            <a:fillRect/>
          </a:stretch>
        </p:blipFill>
        <p:spPr bwMode="auto">
          <a:xfrm>
            <a:off x="605934" y="1247774"/>
            <a:ext cx="1984866" cy="1419226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1469534" y="179387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0" y="113574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0"/>
            <a:ext cx="3218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Case 2: E&lt;U</a:t>
            </a:r>
            <a:endParaRPr lang="en-US" sz="4800" b="1" dirty="0">
              <a:latin typeface="Perpet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7800" y="2057400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02620" y="2057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II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20574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III</a:t>
            </a:r>
            <a:endParaRPr lang="en-US" b="1" dirty="0"/>
          </a:p>
        </p:txBody>
      </p:sp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581400"/>
            <a:ext cx="57721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4364999" y="3505200"/>
            <a:ext cx="4779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latin typeface="Perpetua" pitchFamily="18" charset="0"/>
              </a:rPr>
              <a:t>Effect of Tunneling!</a:t>
            </a:r>
            <a:endParaRPr lang="en-US" sz="4400" b="1" u="sng" dirty="0">
              <a:latin typeface="Perpetua" pitchFamily="18" charset="0"/>
            </a:endParaRPr>
          </a:p>
        </p:txBody>
      </p:sp>
      <p:pic>
        <p:nvPicPr>
          <p:cNvPr id="32" name="Picture 31" descr="Image result for Bulb cartoon"/>
          <p:cNvPicPr>
            <a:picLocks noChangeAspect="1" noChangeArrowheads="1"/>
          </p:cNvPicPr>
          <p:nvPr/>
        </p:nvPicPr>
        <p:blipFill>
          <a:blip r:embed="rId4" cstate="print"/>
          <a:srcRect b="8000"/>
          <a:stretch>
            <a:fillRect/>
          </a:stretch>
        </p:blipFill>
        <p:spPr bwMode="auto">
          <a:xfrm>
            <a:off x="7467600" y="4572000"/>
            <a:ext cx="1519720" cy="1954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31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00578E-6 L 0.69757 0.005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8092E-6 L 0.6908 0.0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Quantum Tunneling </a:t>
            </a:r>
            <a:endParaRPr lang="en-US" b="1" dirty="0">
              <a:latin typeface="Perpetua" pitchFamily="18" charset="0"/>
            </a:endParaRP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40386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0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Quantum Tunneling</a:t>
            </a:r>
            <a:endParaRPr lang="en-US" b="1" dirty="0"/>
          </a:p>
        </p:txBody>
      </p:sp>
      <p:pic>
        <p:nvPicPr>
          <p:cNvPr id="205826" name="Picture 2" descr="C:\Users\iitp\Downloads\What_is_Quantum_Tunneling,_Exactl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143124"/>
            <a:ext cx="67564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2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latin typeface="Perpetua" pitchFamily="18" charset="0"/>
              </a:rPr>
              <a:t>Kronig</a:t>
            </a:r>
            <a:r>
              <a:rPr lang="en-US" b="1" u="sng" dirty="0" smtClean="0">
                <a:latin typeface="Perpetua" pitchFamily="18" charset="0"/>
              </a:rPr>
              <a:t>-Penny Model</a:t>
            </a:r>
            <a:endParaRPr lang="en-US" b="1" u="sng" dirty="0">
              <a:latin typeface="Perpetua" pitchFamily="18" charset="0"/>
            </a:endParaRPr>
          </a:p>
        </p:txBody>
      </p:sp>
      <p:pic>
        <p:nvPicPr>
          <p:cNvPr id="205826" name="Picture 2" descr="https://lampx.tugraz.at/~hadley/ss1/KronigPenney/potenti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6898336" cy="205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0018" y="5105400"/>
            <a:ext cx="882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How electrons move inside a crystal lattice…………..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065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Topics Covered after mid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sem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Topics for end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Sem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943600"/>
            <a:ext cx="9135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All the lectures and tutorials updated in course webpage: //www.raghavanke.com//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819400" y="21336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Rigid body in motion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819400" y="32104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Oscillations and Waves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>
            <a:off x="4507736" y="26890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41910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Quantum Physics</a:t>
            </a:r>
            <a:endParaRPr lang="en-US" b="1" dirty="0"/>
          </a:p>
        </p:txBody>
      </p:sp>
      <p:sp>
        <p:nvSpPr>
          <p:cNvPr id="11" name="Down Arrow 10"/>
          <p:cNvSpPr/>
          <p:nvPr/>
        </p:nvSpPr>
        <p:spPr>
          <a:xfrm>
            <a:off x="4507736" y="37659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dirty="0" smtClean="0"/>
              <a:t>Quantum Physics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Applications every where….</a:t>
            </a:r>
          </a:p>
          <a:p>
            <a:pPr marL="0" indent="0">
              <a:buNone/>
            </a:pPr>
            <a:r>
              <a:rPr lang="en-US" sz="2400" b="1" dirty="0" smtClean="0"/>
              <a:t>Slow Light, Quantum Optics, Quantum Information in my group at IIT Patna… Block 4, Ground floor Optics1 lab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4366" r="8739" b="11488"/>
          <a:stretch/>
        </p:blipFill>
        <p:spPr bwMode="auto">
          <a:xfrm>
            <a:off x="304800" y="2133600"/>
            <a:ext cx="8519886" cy="467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Today’s Plan</a:t>
            </a:r>
            <a:endParaRPr lang="en-US" b="1" dirty="0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83" y="2819399"/>
            <a:ext cx="2681383" cy="2062983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 rot="2843020">
            <a:off x="1806955" y="2127823"/>
            <a:ext cx="1010902" cy="723900"/>
          </a:xfrm>
          <a:prstGeom prst="wedgeEllipseCallout">
            <a:avLst>
              <a:gd name="adj1" fmla="val -85423"/>
              <a:gd name="adj2" fmla="val 225011"/>
            </a:avLst>
          </a:prstGeom>
          <a:solidFill>
            <a:srgbClr val="C0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Perpetua" pitchFamily="18" charset="0"/>
              </a:rPr>
              <a:t>Are you kidding?</a:t>
            </a:r>
            <a:endParaRPr lang="en-US" sz="2400" dirty="0">
              <a:solidFill>
                <a:schemeClr val="tx1"/>
              </a:solidFill>
              <a:latin typeface="Perpet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6096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40386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6096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8944" y="6096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8109272" y="1600200"/>
            <a:ext cx="653728" cy="4909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9619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4961" r="9185" b="13473"/>
          <a:stretch/>
        </p:blipFill>
        <p:spPr bwMode="auto">
          <a:xfrm>
            <a:off x="228601" y="590793"/>
            <a:ext cx="8763000" cy="527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133600" y="2438400"/>
            <a:ext cx="914400" cy="3124200"/>
          </a:xfrm>
          <a:prstGeom prst="ellipse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5791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4F81BD"/>
                </a:solidFill>
              </a:rPr>
              <a:t>Sumit</a:t>
            </a:r>
            <a:r>
              <a:rPr lang="en-US" sz="2000" b="1" dirty="0" smtClean="0">
                <a:solidFill>
                  <a:srgbClr val="4F81BD"/>
                </a:solidFill>
              </a:rPr>
              <a:t> </a:t>
            </a:r>
            <a:r>
              <a:rPr lang="en-US" sz="2000" b="1" dirty="0" err="1" smtClean="0">
                <a:solidFill>
                  <a:srgbClr val="4F81BD"/>
                </a:solidFill>
              </a:rPr>
              <a:t>Bhushan</a:t>
            </a:r>
            <a:endParaRPr lang="en-US" sz="2000" b="1" dirty="0">
              <a:solidFill>
                <a:srgbClr val="4F81BD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9184885">
            <a:off x="27683" y="2858956"/>
            <a:ext cx="2438400" cy="1843525"/>
          </a:xfrm>
          <a:prstGeom prst="round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Currently Post Doc @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National Institute of Standards and Technology (NIST)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Maryland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USA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4533900" y="2019300"/>
            <a:ext cx="533400" cy="15240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0101" y="2057400"/>
            <a:ext cx="204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PhD’s on going…..</a:t>
            </a:r>
            <a:endParaRPr lang="en-US" b="1" dirty="0"/>
          </a:p>
        </p:txBody>
      </p:sp>
      <p:sp>
        <p:nvSpPr>
          <p:cNvPr id="2" name="Oval 1"/>
          <p:cNvSpPr/>
          <p:nvPr/>
        </p:nvSpPr>
        <p:spPr>
          <a:xfrm>
            <a:off x="4514850" y="2978939"/>
            <a:ext cx="571499" cy="2743199"/>
          </a:xfrm>
          <a:prstGeom prst="ellipse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>
            <a:stCxn id="2" idx="4"/>
          </p:cNvCxnSpPr>
          <p:nvPr/>
        </p:nvCxnSpPr>
        <p:spPr>
          <a:xfrm>
            <a:off x="4800600" y="5722138"/>
            <a:ext cx="285749" cy="602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3400" y="6208248"/>
            <a:ext cx="221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Vikas</a:t>
            </a:r>
            <a:r>
              <a:rPr lang="en-US" b="1" dirty="0"/>
              <a:t> </a:t>
            </a:r>
            <a:r>
              <a:rPr lang="en-US" b="1" dirty="0" smtClean="0"/>
              <a:t>– Synopsis over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8626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 animBg="1"/>
      <p:bldP spid="7" grpId="0" animBg="1"/>
      <p:bldP spid="8" grpId="0"/>
      <p:bldP spid="2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02" t="63919" r="29136" b="13400"/>
          <a:stretch/>
        </p:blipFill>
        <p:spPr>
          <a:xfrm>
            <a:off x="19050" y="2133600"/>
            <a:ext cx="10388311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33400"/>
            <a:ext cx="6143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Research Internships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10739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258901"/>
            <a:ext cx="73448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002060"/>
                </a:solidFill>
              </a:rPr>
              <a:t>“What counts, I found, is not what you </a:t>
            </a:r>
            <a:r>
              <a:rPr lang="en-IN" sz="2800" b="1" dirty="0" smtClean="0">
                <a:solidFill>
                  <a:srgbClr val="002060"/>
                </a:solidFill>
              </a:rPr>
              <a:t>“cover”</a:t>
            </a:r>
            <a:r>
              <a:rPr lang="en-IN" dirty="0" smtClean="0">
                <a:solidFill>
                  <a:srgbClr val="002060"/>
                </a:solidFill>
              </a:rPr>
              <a:t>, in a class, but </a:t>
            </a:r>
            <a:r>
              <a:rPr lang="en-IN" dirty="0">
                <a:solidFill>
                  <a:srgbClr val="002060"/>
                </a:solidFill>
              </a:rPr>
              <a:t>what you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sz="2800" b="1" dirty="0" smtClean="0">
                <a:solidFill>
                  <a:srgbClr val="002060"/>
                </a:solidFill>
              </a:rPr>
              <a:t>“uncover”</a:t>
            </a:r>
            <a:endParaRPr lang="en-IN" sz="2800" dirty="0">
              <a:solidFill>
                <a:srgbClr val="002060"/>
              </a:solidFill>
            </a:endParaRPr>
          </a:p>
          <a:p>
            <a:endParaRPr lang="en-IN" dirty="0" smtClean="0">
              <a:solidFill>
                <a:srgbClr val="002060"/>
              </a:solidFill>
            </a:endParaRPr>
          </a:p>
          <a:p>
            <a:r>
              <a:rPr lang="en-IN" sz="2800" b="1" dirty="0">
                <a:solidFill>
                  <a:srgbClr val="002060"/>
                </a:solidFill>
              </a:rPr>
              <a:t>c</a:t>
            </a:r>
            <a:r>
              <a:rPr lang="en-IN" sz="2800" b="1" dirty="0" smtClean="0">
                <a:solidFill>
                  <a:srgbClr val="002060"/>
                </a:solidFill>
              </a:rPr>
              <a:t>overing</a:t>
            </a:r>
            <a:r>
              <a:rPr lang="en-IN" b="1" dirty="0" smtClean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subjects </a:t>
            </a:r>
            <a:r>
              <a:rPr lang="en-IN" dirty="0">
                <a:solidFill>
                  <a:srgbClr val="002060"/>
                </a:solidFill>
              </a:rPr>
              <a:t>in a class can be a boring exercise, and students feel </a:t>
            </a:r>
            <a:r>
              <a:rPr lang="en-IN" dirty="0" smtClean="0">
                <a:solidFill>
                  <a:srgbClr val="002060"/>
                </a:solidFill>
              </a:rPr>
              <a:t>it</a:t>
            </a:r>
            <a:endParaRPr lang="en-IN" dirty="0">
              <a:solidFill>
                <a:srgbClr val="002060"/>
              </a:solidFill>
            </a:endParaRPr>
          </a:p>
          <a:p>
            <a:endParaRPr lang="en-IN" dirty="0" smtClean="0">
              <a:solidFill>
                <a:srgbClr val="002060"/>
              </a:solidFill>
            </a:endParaRPr>
          </a:p>
          <a:p>
            <a:r>
              <a:rPr lang="en-IN" sz="2800" b="1" dirty="0">
                <a:solidFill>
                  <a:srgbClr val="002060"/>
                </a:solidFill>
              </a:rPr>
              <a:t>u</a:t>
            </a:r>
            <a:r>
              <a:rPr lang="en-IN" sz="2800" b="1" dirty="0" smtClean="0">
                <a:solidFill>
                  <a:srgbClr val="002060"/>
                </a:solidFill>
              </a:rPr>
              <a:t>ncovering</a:t>
            </a:r>
            <a:r>
              <a:rPr lang="en-IN" sz="2800" dirty="0" smtClean="0">
                <a:solidFill>
                  <a:srgbClr val="002060"/>
                </a:solidFill>
              </a:rPr>
              <a:t> </a:t>
            </a:r>
            <a:r>
              <a:rPr lang="en-IN" dirty="0">
                <a:solidFill>
                  <a:srgbClr val="002060"/>
                </a:solidFill>
              </a:rPr>
              <a:t>the laws of physics and making them see through the equations, </a:t>
            </a:r>
            <a:r>
              <a:rPr lang="en-IN" dirty="0" smtClean="0">
                <a:solidFill>
                  <a:srgbClr val="002060"/>
                </a:solidFill>
              </a:rPr>
              <a:t>with </a:t>
            </a:r>
            <a:r>
              <a:rPr lang="en-IN" dirty="0">
                <a:solidFill>
                  <a:srgbClr val="002060"/>
                </a:solidFill>
              </a:rPr>
              <a:t>all its newness and excitement, and students love being part of it.” 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IN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IN" dirty="0">
                <a:solidFill>
                  <a:prstClr val="black"/>
                </a:solidFill>
              </a:rPr>
              <a:t>―</a:t>
            </a:r>
            <a:r>
              <a:rPr lang="en-IN" sz="2000" b="1" dirty="0">
                <a:solidFill>
                  <a:prstClr val="black"/>
                </a:solidFill>
              </a:rPr>
              <a:t> </a:t>
            </a:r>
            <a:r>
              <a:rPr lang="en-IN" sz="2000" b="1" dirty="0" err="1" smtClean="0"/>
              <a:t>Dr.</a:t>
            </a: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Walter Lewin,</a:t>
            </a: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IN" i="1" dirty="0" smtClean="0"/>
              <a:t> </a:t>
            </a:r>
            <a:r>
              <a:rPr lang="en-IN" b="1" i="1" dirty="0" smtClean="0"/>
              <a:t>Professor, MIT, USA</a:t>
            </a:r>
            <a:endParaRPr lang="en-IN" b="1" dirty="0"/>
          </a:p>
        </p:txBody>
      </p:sp>
      <p:pic>
        <p:nvPicPr>
          <p:cNvPr id="43010" name="Picture 2" descr="http://timemilitary.files.wordpress.com/2013/09/119269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82773"/>
            <a:ext cx="3874779" cy="244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BYE BYE  SMILEY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53" name="Picture 5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095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5943600"/>
            <a:ext cx="2711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Good Luck, All the best!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502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2" name="Object 2"/>
          <p:cNvGraphicFramePr>
            <a:graphicFrameLocks noChangeAspect="1"/>
          </p:cNvGraphicFramePr>
          <p:nvPr>
            <p:extLst/>
          </p:nvPr>
        </p:nvGraphicFramePr>
        <p:xfrm>
          <a:off x="1752600" y="1073550"/>
          <a:ext cx="5562600" cy="89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3" imgW="2514600" imgH="419100" progId="Equation.DSMT4">
                  <p:embed/>
                </p:oleObj>
              </mc:Choice>
              <mc:Fallback>
                <p:oleObj name="Equation" r:id="rId3" imgW="2514600" imgH="419100" progId="Equation.DSMT4">
                  <p:embed/>
                  <p:pic>
                    <p:nvPicPr>
                      <p:cNvPr id="158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73550"/>
                        <a:ext cx="5562600" cy="89369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19444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Schrödinger equation.</a:t>
            </a:r>
            <a:endParaRPr lang="en-US" sz="3600" dirty="0">
              <a:latin typeface="Perpetua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930847"/>
              </p:ext>
            </p:extLst>
          </p:nvPr>
        </p:nvGraphicFramePr>
        <p:xfrm>
          <a:off x="1897063" y="2667000"/>
          <a:ext cx="49768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5" imgW="1981080" imgH="419040" progId="Equation.DSMT4">
                  <p:embed/>
                </p:oleObj>
              </mc:Choice>
              <mc:Fallback>
                <p:oleObj name="Equation" r:id="rId5" imgW="1981080" imgH="41904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2667000"/>
                        <a:ext cx="4976812" cy="10144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3733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Time independent Schrödinger equation.</a:t>
            </a:r>
            <a:endParaRPr lang="en-US" sz="3600" dirty="0">
              <a:latin typeface="Perpet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52400"/>
            <a:ext cx="7159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Perpetua" pitchFamily="18" charset="0"/>
              </a:rPr>
              <a:t>Recap: Schrödinger Equation</a:t>
            </a:r>
            <a:endParaRPr lang="en-US" sz="4400" b="1" u="sng" dirty="0">
              <a:solidFill>
                <a:srgbClr val="FF0000"/>
              </a:solidFill>
              <a:latin typeface="Perpetua" pitchFamily="18" charset="0"/>
            </a:endParaRPr>
          </a:p>
        </p:txBody>
      </p:sp>
      <p:graphicFrame>
        <p:nvGraphicFramePr>
          <p:cNvPr id="201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245787"/>
              </p:ext>
            </p:extLst>
          </p:nvPr>
        </p:nvGraphicFramePr>
        <p:xfrm>
          <a:off x="2192338" y="4419600"/>
          <a:ext cx="516413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7" imgW="1904760" imgH="419040" progId="Equation.DSMT4">
                  <p:embed/>
                </p:oleObj>
              </mc:Choice>
              <mc:Fallback>
                <p:oleObj name="Equation" r:id="rId7" imgW="1904760" imgH="419040" progId="Equation.DSMT4">
                  <p:embed/>
                  <p:pic>
                    <p:nvPicPr>
                      <p:cNvPr id="2017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4419600"/>
                        <a:ext cx="5164137" cy="109537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67013" y="5745163"/>
          <a:ext cx="360838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9" imgW="1701720" imgH="431640" progId="Equation.DSMT4">
                  <p:embed/>
                </p:oleObj>
              </mc:Choice>
              <mc:Fallback>
                <p:oleObj name="Equation" r:id="rId9" imgW="1701720" imgH="431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5745163"/>
                        <a:ext cx="3608387" cy="8842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2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66800"/>
            <a:ext cx="8762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Perpetua" pitchFamily="18" charset="0"/>
              </a:rPr>
              <a:t>Particle in an impenetrable  box</a:t>
            </a:r>
            <a:endParaRPr lang="en-US" sz="60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0"/>
            <a:ext cx="7008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Perpetua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pic>
        <p:nvPicPr>
          <p:cNvPr id="157700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276600"/>
            <a:ext cx="4572000" cy="3517572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 rot="2843020">
            <a:off x="7172605" y="3223651"/>
            <a:ext cx="1600200" cy="1143000"/>
          </a:xfrm>
          <a:prstGeom prst="wedgeEllipseCallout">
            <a:avLst>
              <a:gd name="adj1" fmla="val -85423"/>
              <a:gd name="adj2" fmla="val 225011"/>
            </a:avLst>
          </a:prstGeom>
          <a:solidFill>
            <a:srgbClr val="C0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Perpetua" pitchFamily="18" charset="0"/>
              </a:rPr>
              <a:t>Are you kidding?</a:t>
            </a:r>
            <a:endParaRPr lang="en-US" sz="2400" dirty="0">
              <a:solidFill>
                <a:schemeClr val="tx1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5" y="1886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Perpetua" pitchFamily="18" charset="0"/>
              </a:rPr>
              <a:t>Consider a quantum mechanical particle trapped inside an impenetrable box of length L.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(a) Write the </a:t>
            </a:r>
            <a:r>
              <a:rPr lang="en-US" sz="3200" b="1" dirty="0" err="1" smtClean="0">
                <a:latin typeface="Perpetua" pitchFamily="18" charset="0"/>
              </a:rPr>
              <a:t>schrödinger</a:t>
            </a:r>
            <a:r>
              <a:rPr lang="en-US" sz="3200" b="1" dirty="0" smtClean="0">
                <a:latin typeface="Perpetua" pitchFamily="18" charset="0"/>
              </a:rPr>
              <a:t> equation for the system.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04800" y="2013858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/>
            </a:r>
            <a:br>
              <a:rPr lang="en-US" sz="3200" b="1" dirty="0" smtClean="0">
                <a:latin typeface="Perpetua" pitchFamily="18" charset="0"/>
              </a:rPr>
            </a:br>
            <a:r>
              <a:rPr lang="en-US" sz="3200" b="1" dirty="0" smtClean="0">
                <a:latin typeface="Perpetua" pitchFamily="18" charset="0"/>
              </a:rPr>
              <a:t>(b) Obtain the energy from boundary condition .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04800" y="3218544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(c) Plot the energy diagram.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04800" y="3962400"/>
            <a:ext cx="952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(d) Obtain the </a:t>
            </a:r>
            <a:r>
              <a:rPr lang="en-US" sz="3200" b="1" dirty="0" err="1" smtClean="0">
                <a:latin typeface="Perpetua" pitchFamily="18" charset="0"/>
              </a:rPr>
              <a:t>wavefunction</a:t>
            </a:r>
            <a:r>
              <a:rPr lang="en-US" sz="3200" b="1" dirty="0" smtClean="0">
                <a:latin typeface="Perpetua" pitchFamily="18" charset="0"/>
              </a:rPr>
              <a:t> by solving the Schrodinger equation.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04800" y="51816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(e)Normalize the </a:t>
            </a:r>
            <a:r>
              <a:rPr lang="en-US" sz="3200" b="1" dirty="0" err="1" smtClean="0">
                <a:latin typeface="Perpetua" pitchFamily="18" charset="0"/>
              </a:rPr>
              <a:t>wavefunction</a:t>
            </a:r>
            <a:r>
              <a:rPr lang="en-US" sz="3200" b="1" dirty="0" smtClean="0">
                <a:latin typeface="Perpetua" pitchFamily="18" charset="0"/>
              </a:rPr>
              <a:t> and plot the </a:t>
            </a:r>
            <a:r>
              <a:rPr lang="en-US" sz="3200" b="1" i="1" dirty="0" smtClean="0">
                <a:latin typeface="Perpetua" pitchFamily="18" charset="0"/>
                <a:sym typeface="Symbol"/>
              </a:rPr>
              <a:t>(x)</a:t>
            </a:r>
            <a:r>
              <a:rPr lang="en-US" sz="3200" b="1" i="1" dirty="0" smtClean="0">
                <a:latin typeface="Perpetua" pitchFamily="18" charset="0"/>
              </a:rPr>
              <a:t> </a:t>
            </a:r>
            <a:r>
              <a:rPr lang="en-US" sz="3200" b="1" dirty="0" smtClean="0">
                <a:latin typeface="Perpetua" pitchFamily="18" charset="0"/>
              </a:rPr>
              <a:t>and |</a:t>
            </a:r>
            <a:r>
              <a:rPr lang="en-US" sz="3200" b="1" i="1" dirty="0" smtClean="0">
                <a:latin typeface="Perpetua" pitchFamily="18" charset="0"/>
                <a:sym typeface="Symbol"/>
              </a:rPr>
              <a:t>(x)|</a:t>
            </a:r>
            <a:r>
              <a:rPr lang="en-US" sz="3200" b="1" i="1" baseline="30000" dirty="0" smtClean="0">
                <a:latin typeface="Perpetua" pitchFamily="18" charset="0"/>
                <a:sym typeface="Symbol"/>
              </a:rPr>
              <a:t>2</a:t>
            </a:r>
            <a:r>
              <a:rPr lang="en-US" sz="3200" b="1" i="1" dirty="0" smtClean="0">
                <a:latin typeface="Perpetua" pitchFamily="18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48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914400" y="1066800"/>
            <a:ext cx="2915103" cy="1838325"/>
            <a:chOff x="1647372" y="762000"/>
            <a:chExt cx="2915103" cy="1838325"/>
          </a:xfrm>
        </p:grpSpPr>
        <p:pic>
          <p:nvPicPr>
            <p:cNvPr id="152578" name="Picture 2" descr="ParticleInABox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762000"/>
              <a:ext cx="2809875" cy="1838325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1647372" y="1371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2579" name="Object 3"/>
          <p:cNvGraphicFramePr>
            <a:graphicFrameLocks noChangeAspect="1"/>
          </p:cNvGraphicFramePr>
          <p:nvPr/>
        </p:nvGraphicFramePr>
        <p:xfrm>
          <a:off x="4899025" y="1625600"/>
          <a:ext cx="28543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4" imgW="1346200" imgH="419100" progId="Equation.DSMT4">
                  <p:embed/>
                </p:oleObj>
              </mc:Choice>
              <mc:Fallback>
                <p:oleObj name="Equation" r:id="rId4" imgW="1346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1625600"/>
                        <a:ext cx="2854325" cy="857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714" y="2946402"/>
            <a:ext cx="9053286" cy="46166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Solve the Schrödinger’s equation subjected to Boundary Conditions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2514600" y="3581400"/>
          <a:ext cx="4037761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6" imgW="1028254" imgH="203112" progId="Equation.DSMT4">
                  <p:embed/>
                </p:oleObj>
              </mc:Choice>
              <mc:Fallback>
                <p:oleObj name="Equation" r:id="rId6" imgW="102825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4037761" cy="7699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3124200" y="4419600"/>
          <a:ext cx="2989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8" imgW="1409700" imgH="419100" progId="Equation.DSMT4">
                  <p:embed/>
                </p:oleObj>
              </mc:Choice>
              <mc:Fallback>
                <p:oleObj name="Equation" r:id="rId8" imgW="1409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19600"/>
                        <a:ext cx="2989263" cy="857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4" name="Object 10"/>
          <p:cNvGraphicFramePr>
            <a:graphicFrameLocks noChangeAspect="1"/>
          </p:cNvGraphicFramePr>
          <p:nvPr/>
        </p:nvGraphicFramePr>
        <p:xfrm>
          <a:off x="2819400" y="5486400"/>
          <a:ext cx="45380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10" imgW="1459866" imgH="279279" progId="Equation.DSMT4">
                  <p:embed/>
                </p:oleObj>
              </mc:Choice>
              <mc:Fallback>
                <p:oleObj name="Equation" r:id="rId10" imgW="1459866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486400"/>
                        <a:ext cx="4538037" cy="838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9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714" y="2133600"/>
            <a:ext cx="9053286" cy="46166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erpetua" pitchFamily="18" charset="0"/>
              </a:rPr>
              <a:t>Apply the Boundary Condition-1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2362200" y="2743200"/>
          <a:ext cx="21939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3" imgW="558558" imgH="203112" progId="Equation.DSMT4">
                  <p:embed/>
                </p:oleObj>
              </mc:Choice>
              <mc:Fallback>
                <p:oleObj name="Equation" r:id="rId3" imgW="55855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743200"/>
                        <a:ext cx="2193925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533400" y="4419600"/>
          <a:ext cx="22923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5" imgW="583947" imgH="203112" progId="Equation.DSMT4">
                  <p:embed/>
                </p:oleObj>
              </mc:Choice>
              <mc:Fallback>
                <p:oleObj name="Equation" r:id="rId5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19600"/>
                        <a:ext cx="2292350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0" name="Object 12"/>
          <p:cNvGraphicFramePr>
            <a:graphicFrameLocks noChangeAspect="1"/>
          </p:cNvGraphicFramePr>
          <p:nvPr/>
        </p:nvGraphicFramePr>
        <p:xfrm>
          <a:off x="1143000" y="304800"/>
          <a:ext cx="701429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7" imgW="1459866" imgH="279279" progId="Equation.DSMT4">
                  <p:embed/>
                </p:oleObj>
              </mc:Choice>
              <mc:Fallback>
                <p:oleObj name="Equation" r:id="rId7" imgW="1459866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"/>
                        <a:ext cx="7014297" cy="1295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1" name="Object 13"/>
          <p:cNvGraphicFramePr>
            <a:graphicFrameLocks noChangeAspect="1"/>
          </p:cNvGraphicFramePr>
          <p:nvPr/>
        </p:nvGraphicFramePr>
        <p:xfrm>
          <a:off x="5562600" y="2667000"/>
          <a:ext cx="2286000" cy="88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9" imgW="571252" imgH="228501" progId="Equation.DSMT4">
                  <p:embed/>
                </p:oleObj>
              </mc:Choice>
              <mc:Fallback>
                <p:oleObj name="Equation" r:id="rId9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667000"/>
                        <a:ext cx="2286000" cy="88370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2" name="Object 14"/>
          <p:cNvGraphicFramePr>
            <a:graphicFrameLocks noChangeAspect="1"/>
          </p:cNvGraphicFramePr>
          <p:nvPr/>
        </p:nvGraphicFramePr>
        <p:xfrm>
          <a:off x="25400" y="5511800"/>
          <a:ext cx="9042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11" imgW="2260600" imgH="228600" progId="Equation.DSMT4">
                  <p:embed/>
                </p:oleObj>
              </mc:Choice>
              <mc:Fallback>
                <p:oleObj name="Equation" r:id="rId11" imgW="2260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5511800"/>
                        <a:ext cx="9042400" cy="882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542" y="3686628"/>
            <a:ext cx="9053286" cy="46166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erpetua" pitchFamily="18" charset="0"/>
              </a:rPr>
              <a:t>Apply the Boundary Condition-2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5257800"/>
            <a:ext cx="2743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69946" y="5257800"/>
            <a:ext cx="1074054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818702" y="3276600"/>
          <a:ext cx="22923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3" imgW="583947" imgH="203112" progId="Equation.DSMT4">
                  <p:embed/>
                </p:oleObj>
              </mc:Choice>
              <mc:Fallback>
                <p:oleObj name="Equation" r:id="rId3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702" y="3276600"/>
                        <a:ext cx="2292350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180902" y="3657600"/>
            <a:ext cx="1219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4552502" y="3048000"/>
          <a:ext cx="24860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5" imgW="888614" imgH="444307" progId="Equation.DSMT4">
                  <p:embed/>
                </p:oleObj>
              </mc:Choice>
              <mc:Fallback>
                <p:oleObj name="Equation" r:id="rId5" imgW="888614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502" y="3048000"/>
                        <a:ext cx="2486025" cy="12001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95702" y="35052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n=1,2,3,….</a:t>
            </a:r>
            <a:endParaRPr lang="en-US" dirty="0"/>
          </a:p>
        </p:txBody>
      </p:sp>
      <p:graphicFrame>
        <p:nvGraphicFramePr>
          <p:cNvPr id="159750" name="Object 6"/>
          <p:cNvGraphicFramePr>
            <a:graphicFrameLocks noChangeAspect="1"/>
          </p:cNvGraphicFramePr>
          <p:nvPr/>
        </p:nvGraphicFramePr>
        <p:xfrm>
          <a:off x="3810000" y="5257800"/>
          <a:ext cx="227330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7" imgW="812447" imgH="418918" progId="Equation.DSMT4">
                  <p:embed/>
                </p:oleObj>
              </mc:Choice>
              <mc:Fallback>
                <p:oleObj name="Equation" r:id="rId7" imgW="812447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57800"/>
                        <a:ext cx="2273300" cy="11318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8" name="Object 8"/>
          <p:cNvGraphicFramePr>
            <a:graphicFrameLocks noChangeAspect="1"/>
          </p:cNvGraphicFramePr>
          <p:nvPr/>
        </p:nvGraphicFramePr>
        <p:xfrm>
          <a:off x="2895600" y="1219200"/>
          <a:ext cx="33528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9" imgW="837836" imgH="203112" progId="Equation.DSMT4">
                  <p:embed/>
                </p:oleObj>
              </mc:Choice>
              <mc:Fallback>
                <p:oleObj name="Equation" r:id="rId9" imgW="83783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19200"/>
                        <a:ext cx="3352800" cy="7858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6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5445</TotalTime>
  <Words>464</Words>
  <Application>Microsoft Office PowerPoint</Application>
  <PresentationFormat>On-screen Show (4:3)</PresentationFormat>
  <Paragraphs>109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Perpetua</vt:lpstr>
      <vt:lpstr>Symbol</vt:lpstr>
      <vt:lpstr>Office Theme</vt:lpstr>
      <vt:lpstr>Equation</vt:lpstr>
      <vt:lpstr>MathType 6.0 Equation</vt:lpstr>
      <vt:lpstr>Quantum Physics- A final touch</vt:lpstr>
      <vt:lpstr>PowerPoint Presentation</vt:lpstr>
      <vt:lpstr>Today’s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Normalize the (x) </vt:lpstr>
      <vt:lpstr>PowerPoint Presentation</vt:lpstr>
      <vt:lpstr>PowerPoint Presentation</vt:lpstr>
      <vt:lpstr>PowerPoint Presentation</vt:lpstr>
      <vt:lpstr>Particle in a box</vt:lpstr>
      <vt:lpstr>Quantum Tunneling </vt:lpstr>
      <vt:lpstr>PowerPoint Presentation</vt:lpstr>
      <vt:lpstr>PowerPoint Presentation</vt:lpstr>
      <vt:lpstr>PowerPoint Presentation</vt:lpstr>
      <vt:lpstr>Quantum Tunneling </vt:lpstr>
      <vt:lpstr>Quantum Tunneling</vt:lpstr>
      <vt:lpstr>Kronig-Penny Model</vt:lpstr>
      <vt:lpstr>Topics Covered after mid sem/ Topics for end Sem</vt:lpstr>
      <vt:lpstr>Quantum Physics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Physics- A final touch</dc:title>
  <dc:creator>iitp</dc:creator>
  <cp:lastModifiedBy>HP</cp:lastModifiedBy>
  <cp:revision>13</cp:revision>
  <dcterms:created xsi:type="dcterms:W3CDTF">2019-11-21T06:26:43Z</dcterms:created>
  <dcterms:modified xsi:type="dcterms:W3CDTF">2021-03-05T06:45:06Z</dcterms:modified>
</cp:coreProperties>
</file>