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9" r:id="rId3"/>
    <p:sldId id="318" r:id="rId4"/>
    <p:sldId id="333" r:id="rId5"/>
    <p:sldId id="320" r:id="rId6"/>
    <p:sldId id="322" r:id="rId7"/>
    <p:sldId id="323" r:id="rId8"/>
    <p:sldId id="324" r:id="rId9"/>
    <p:sldId id="325" r:id="rId10"/>
    <p:sldId id="340" r:id="rId11"/>
    <p:sldId id="341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31E-1121-4857-997F-670B9DEB9C85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C212-8E7C-4A5C-8CE2-D306AB0A67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91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6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9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4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85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C621-DB8B-43EE-B4D6-E8DAC8CF646A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4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44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0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4" y="1"/>
            <a:ext cx="44655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 smtClean="0"/>
          </a:p>
          <a:p>
            <a:pPr algn="ctr"/>
            <a:endParaRPr lang="en-IN" sz="3600" b="1" dirty="0"/>
          </a:p>
          <a:p>
            <a:pPr algn="ctr"/>
            <a:endParaRPr lang="en-IN" sz="3600" b="1" dirty="0" smtClean="0"/>
          </a:p>
          <a:p>
            <a:pPr algn="ctr"/>
            <a:endParaRPr lang="en-IN" sz="3600" b="1" dirty="0" smtClean="0"/>
          </a:p>
          <a:p>
            <a:pPr algn="ctr"/>
            <a:endParaRPr lang="en-IN" sz="2800" b="1" dirty="0"/>
          </a:p>
          <a:p>
            <a:pPr algn="ctr"/>
            <a:endParaRPr lang="en-IN" sz="2800" b="1" dirty="0" smtClean="0"/>
          </a:p>
          <a:p>
            <a:pPr algn="ctr"/>
            <a:endParaRPr lang="en-IN" sz="2800" b="1" dirty="0" smtClean="0"/>
          </a:p>
          <a:p>
            <a:pPr algn="ctr"/>
            <a:r>
              <a:rPr lang="en-IN" sz="2800" b="1" dirty="0" smtClean="0"/>
              <a:t>Season 1, Lecture 15 (S1,L15):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Recap/Tutorial 5</a:t>
            </a:r>
            <a:endParaRPr lang="en-IN" sz="2800" b="1" dirty="0" smtClean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2452254" y="1"/>
            <a:ext cx="44655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4" y="1590675"/>
            <a:ext cx="44655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6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60111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49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091053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50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IN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34889"/>
              </p:ext>
            </p:extLst>
          </p:nvPr>
        </p:nvGraphicFramePr>
        <p:xfrm>
          <a:off x="630401" y="4345012"/>
          <a:ext cx="18351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1" name="Equation" r:id="rId7" imgW="863280" imgH="888840" progId="Equation.DSMT4">
                  <p:embed/>
                </p:oleObj>
              </mc:Choice>
              <mc:Fallback>
                <p:oleObj name="Equation" r:id="rId7" imgW="863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401" y="4345012"/>
                        <a:ext cx="18351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7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831068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73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32290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74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IN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38678"/>
              </p:ext>
            </p:extLst>
          </p:nvPr>
        </p:nvGraphicFramePr>
        <p:xfrm>
          <a:off x="616497" y="4509990"/>
          <a:ext cx="202406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5" name="Equation" r:id="rId7" imgW="952200" imgH="888840" progId="Equation.DSMT4">
                  <p:embed/>
                </p:oleObj>
              </mc:Choice>
              <mc:Fallback>
                <p:oleObj name="Equation" r:id="rId7" imgW="952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497" y="4509990"/>
                        <a:ext cx="2024063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8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301634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9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72971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91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0" cy="1617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77653"/>
              </p:ext>
            </p:extLst>
          </p:nvPr>
        </p:nvGraphicFramePr>
        <p:xfrm>
          <a:off x="436117" y="4325748"/>
          <a:ext cx="3614513" cy="11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2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17" y="4325748"/>
                        <a:ext cx="3614513" cy="110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43851"/>
              </p:ext>
            </p:extLst>
          </p:nvPr>
        </p:nvGraphicFramePr>
        <p:xfrm>
          <a:off x="1946275" y="5994400"/>
          <a:ext cx="1997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3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46275" y="5994400"/>
                        <a:ext cx="19970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357807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2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057686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3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 4 to 1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0" cy="1617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IN" dirty="0"/>
          </a:p>
        </p:txBody>
      </p:sp>
      <p:sp>
        <p:nvSpPr>
          <p:cNvPr id="30" name="Freeform 29"/>
          <p:cNvSpPr/>
          <p:nvPr/>
        </p:nvSpPr>
        <p:spPr>
          <a:xfrm>
            <a:off x="5940151" y="5112327"/>
            <a:ext cx="1541303" cy="555811"/>
          </a:xfrm>
          <a:custGeom>
            <a:avLst/>
            <a:gdLst>
              <a:gd name="connsiteX0" fmla="*/ 1662546 w 1662546"/>
              <a:gd name="connsiteY0" fmla="*/ 0 h 555811"/>
              <a:gd name="connsiteX1" fmla="*/ 1593273 w 1662546"/>
              <a:gd name="connsiteY1" fmla="*/ 27709 h 555811"/>
              <a:gd name="connsiteX2" fmla="*/ 1537855 w 1662546"/>
              <a:gd name="connsiteY2" fmla="*/ 69273 h 555811"/>
              <a:gd name="connsiteX3" fmla="*/ 1454727 w 1662546"/>
              <a:gd name="connsiteY3" fmla="*/ 124691 h 555811"/>
              <a:gd name="connsiteX4" fmla="*/ 1413164 w 1662546"/>
              <a:gd name="connsiteY4" fmla="*/ 152400 h 555811"/>
              <a:gd name="connsiteX5" fmla="*/ 1371600 w 1662546"/>
              <a:gd name="connsiteY5" fmla="*/ 166255 h 555811"/>
              <a:gd name="connsiteX6" fmla="*/ 1274618 w 1662546"/>
              <a:gd name="connsiteY6" fmla="*/ 235528 h 555811"/>
              <a:gd name="connsiteX7" fmla="*/ 1177636 w 1662546"/>
              <a:gd name="connsiteY7" fmla="*/ 277091 h 555811"/>
              <a:gd name="connsiteX8" fmla="*/ 1066800 w 1662546"/>
              <a:gd name="connsiteY8" fmla="*/ 346364 h 555811"/>
              <a:gd name="connsiteX9" fmla="*/ 1025236 w 1662546"/>
              <a:gd name="connsiteY9" fmla="*/ 374073 h 555811"/>
              <a:gd name="connsiteX10" fmla="*/ 942109 w 1662546"/>
              <a:gd name="connsiteY10" fmla="*/ 401782 h 555811"/>
              <a:gd name="connsiteX11" fmla="*/ 900546 w 1662546"/>
              <a:gd name="connsiteY11" fmla="*/ 429491 h 555811"/>
              <a:gd name="connsiteX12" fmla="*/ 858982 w 1662546"/>
              <a:gd name="connsiteY12" fmla="*/ 443346 h 555811"/>
              <a:gd name="connsiteX13" fmla="*/ 637309 w 1662546"/>
              <a:gd name="connsiteY13" fmla="*/ 471055 h 555811"/>
              <a:gd name="connsiteX14" fmla="*/ 554182 w 1662546"/>
              <a:gd name="connsiteY14" fmla="*/ 498764 h 555811"/>
              <a:gd name="connsiteX15" fmla="*/ 512618 w 1662546"/>
              <a:gd name="connsiteY15" fmla="*/ 512618 h 555811"/>
              <a:gd name="connsiteX16" fmla="*/ 471055 w 1662546"/>
              <a:gd name="connsiteY16" fmla="*/ 540328 h 555811"/>
              <a:gd name="connsiteX17" fmla="*/ 374073 w 1662546"/>
              <a:gd name="connsiteY17" fmla="*/ 554182 h 555811"/>
              <a:gd name="connsiteX18" fmla="*/ 0 w 1662546"/>
              <a:gd name="connsiteY18" fmla="*/ 554182 h 55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2546" h="555811">
                <a:moveTo>
                  <a:pt x="1662546" y="0"/>
                </a:moveTo>
                <a:cubicBezTo>
                  <a:pt x="1639455" y="9236"/>
                  <a:pt x="1615013" y="15631"/>
                  <a:pt x="1593273" y="27709"/>
                </a:cubicBezTo>
                <a:cubicBezTo>
                  <a:pt x="1573088" y="38923"/>
                  <a:pt x="1556772" y="56031"/>
                  <a:pt x="1537855" y="69273"/>
                </a:cubicBezTo>
                <a:cubicBezTo>
                  <a:pt x="1510573" y="88371"/>
                  <a:pt x="1482436" y="106218"/>
                  <a:pt x="1454727" y="124691"/>
                </a:cubicBezTo>
                <a:lnTo>
                  <a:pt x="1413164" y="152400"/>
                </a:lnTo>
                <a:cubicBezTo>
                  <a:pt x="1401013" y="160501"/>
                  <a:pt x="1384662" y="159724"/>
                  <a:pt x="1371600" y="166255"/>
                </a:cubicBezTo>
                <a:cubicBezTo>
                  <a:pt x="1342284" y="180913"/>
                  <a:pt x="1299729" y="219833"/>
                  <a:pt x="1274618" y="235528"/>
                </a:cubicBezTo>
                <a:cubicBezTo>
                  <a:pt x="1235485" y="259986"/>
                  <a:pt x="1218041" y="263623"/>
                  <a:pt x="1177636" y="277091"/>
                </a:cubicBezTo>
                <a:cubicBezTo>
                  <a:pt x="1071679" y="356560"/>
                  <a:pt x="1173296" y="285509"/>
                  <a:pt x="1066800" y="346364"/>
                </a:cubicBezTo>
                <a:cubicBezTo>
                  <a:pt x="1052343" y="354625"/>
                  <a:pt x="1040452" y="367310"/>
                  <a:pt x="1025236" y="374073"/>
                </a:cubicBezTo>
                <a:cubicBezTo>
                  <a:pt x="998546" y="385935"/>
                  <a:pt x="942109" y="401782"/>
                  <a:pt x="942109" y="401782"/>
                </a:cubicBezTo>
                <a:cubicBezTo>
                  <a:pt x="928255" y="411018"/>
                  <a:pt x="915439" y="422044"/>
                  <a:pt x="900546" y="429491"/>
                </a:cubicBezTo>
                <a:cubicBezTo>
                  <a:pt x="887484" y="436022"/>
                  <a:pt x="873024" y="439334"/>
                  <a:pt x="858982" y="443346"/>
                </a:cubicBezTo>
                <a:cubicBezTo>
                  <a:pt x="768919" y="469078"/>
                  <a:pt x="766159" y="460317"/>
                  <a:pt x="637309" y="471055"/>
                </a:cubicBezTo>
                <a:lnTo>
                  <a:pt x="554182" y="498764"/>
                </a:lnTo>
                <a:lnTo>
                  <a:pt x="512618" y="512618"/>
                </a:lnTo>
                <a:cubicBezTo>
                  <a:pt x="498764" y="521855"/>
                  <a:pt x="487004" y="535543"/>
                  <a:pt x="471055" y="540328"/>
                </a:cubicBezTo>
                <a:cubicBezTo>
                  <a:pt x="439777" y="549712"/>
                  <a:pt x="406714" y="553222"/>
                  <a:pt x="374073" y="554182"/>
                </a:cubicBezTo>
                <a:cubicBezTo>
                  <a:pt x="249436" y="557848"/>
                  <a:pt x="124691" y="554182"/>
                  <a:pt x="0" y="5541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657774" y="5577417"/>
            <a:ext cx="722538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9444" r="74231" b="51786"/>
          <a:stretch/>
        </p:blipFill>
        <p:spPr bwMode="auto">
          <a:xfrm>
            <a:off x="1835696" y="1700808"/>
            <a:ext cx="4536504" cy="42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072" y="296646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82521" y="523316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3059832" y="5157192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479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15719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IN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619672" y="1052736"/>
            <a:ext cx="108012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54668" y="38681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 smtClean="0"/>
              <a:t>2</a:t>
            </a:r>
            <a:endParaRPr lang="en-IN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4668" y="24208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endParaRPr lang="en-IN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276872"/>
            <a:ext cx="216566" cy="3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161288" y="2236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5364088" y="3868130"/>
            <a:ext cx="2880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93285" y="386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81732" y="3104964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Adiabatic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3059832" y="4180438"/>
            <a:ext cx="25229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2995143" y="4113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 rot="1584655">
            <a:off x="3991432" y="3463320"/>
            <a:ext cx="628135" cy="19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4763"/>
              </p:ext>
            </p:extLst>
          </p:nvPr>
        </p:nvGraphicFramePr>
        <p:xfrm>
          <a:off x="761995" y="188640"/>
          <a:ext cx="4792005" cy="12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1" name="Equation" r:id="rId4" imgW="1803240" imgH="469800" progId="Equation.DSMT4">
                  <p:embed/>
                </p:oleObj>
              </mc:Choice>
              <mc:Fallback>
                <p:oleObj name="Equation" r:id="rId4" imgW="1803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5" y="188640"/>
                        <a:ext cx="4792005" cy="1248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3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to 2</a:t>
            </a:r>
            <a:endParaRPr lang="en-IN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65284"/>
              </p:ext>
            </p:extLst>
          </p:nvPr>
        </p:nvGraphicFramePr>
        <p:xfrm>
          <a:off x="4608361" y="1412776"/>
          <a:ext cx="3118425" cy="7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9" name="Equation" r:id="rId4" imgW="1079280" imgH="253800" progId="Equation.DSMT4">
                  <p:embed/>
                </p:oleObj>
              </mc:Choice>
              <mc:Fallback>
                <p:oleObj name="Equation" r:id="rId4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8361" y="1412776"/>
                        <a:ext cx="3118425" cy="733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21957"/>
              </p:ext>
            </p:extLst>
          </p:nvPr>
        </p:nvGraphicFramePr>
        <p:xfrm>
          <a:off x="5292080" y="2287576"/>
          <a:ext cx="2292612" cy="94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0" name="Equation" r:id="rId6" imgW="952200" imgH="393480" progId="Equation.DSMT4">
                  <p:embed/>
                </p:oleObj>
              </mc:Choice>
              <mc:Fallback>
                <p:oleObj name="Equation" r:id="rId6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2080" y="2287576"/>
                        <a:ext cx="2292612" cy="94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84899"/>
              </p:ext>
            </p:extLst>
          </p:nvPr>
        </p:nvGraphicFramePr>
        <p:xfrm>
          <a:off x="4351338" y="3462338"/>
          <a:ext cx="3632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1" name="Equation" r:id="rId8" imgW="1257120" imgH="241200" progId="Equation.DSMT4">
                  <p:embed/>
                </p:oleObj>
              </mc:Choice>
              <mc:Fallback>
                <p:oleObj name="Equation" r:id="rId8" imgW="125712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462338"/>
                        <a:ext cx="3632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16186" y="458112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 to 3</a:t>
            </a:r>
            <a:endParaRPr lang="en-IN" sz="28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06509"/>
              </p:ext>
            </p:extLst>
          </p:nvPr>
        </p:nvGraphicFramePr>
        <p:xfrm>
          <a:off x="4355976" y="4581128"/>
          <a:ext cx="3117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2"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81128"/>
                        <a:ext cx="3117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305977"/>
              </p:ext>
            </p:extLst>
          </p:nvPr>
        </p:nvGraphicFramePr>
        <p:xfrm>
          <a:off x="4460875" y="5661025"/>
          <a:ext cx="34115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3" name="Equation" r:id="rId12" imgW="1180800" imgH="241200" progId="Equation.DSMT4">
                  <p:embed/>
                </p:oleObj>
              </mc:Choice>
              <mc:Fallback>
                <p:oleObj name="Equation" r:id="rId12" imgW="118080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5661025"/>
                        <a:ext cx="34115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7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 to 1</a:t>
            </a:r>
            <a:endParaRPr lang="en-IN" sz="2800" dirty="0"/>
          </a:p>
        </p:txBody>
      </p:sp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5616333" y="1184906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Adiabatic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8524"/>
              </p:ext>
            </p:extLst>
          </p:nvPr>
        </p:nvGraphicFramePr>
        <p:xfrm>
          <a:off x="4432300" y="2246313"/>
          <a:ext cx="2443956" cy="125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1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2300" y="2246313"/>
                        <a:ext cx="2443956" cy="125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07080"/>
              </p:ext>
            </p:extLst>
          </p:nvPr>
        </p:nvGraphicFramePr>
        <p:xfrm>
          <a:off x="179512" y="3425087"/>
          <a:ext cx="5005536" cy="203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2" name="Equation" r:id="rId6" imgW="2120760" imgH="863280" progId="Equation.DSMT4">
                  <p:embed/>
                </p:oleObj>
              </mc:Choice>
              <mc:Fallback>
                <p:oleObj name="Equation" r:id="rId6" imgW="2120760" imgH="863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5087"/>
                        <a:ext cx="5005536" cy="2038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5933" y="509447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29140"/>
              </p:ext>
            </p:extLst>
          </p:nvPr>
        </p:nvGraphicFramePr>
        <p:xfrm>
          <a:off x="6804248" y="3645024"/>
          <a:ext cx="1351901" cy="161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3" name="Equation" r:id="rId8" imgW="736560" imgH="876240" progId="Equation.DSMT4">
                  <p:embed/>
                </p:oleObj>
              </mc:Choice>
              <mc:Fallback>
                <p:oleObj name="Equation" r:id="rId8" imgW="7365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4248" y="3645024"/>
                        <a:ext cx="1351901" cy="161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54806"/>
              </p:ext>
            </p:extLst>
          </p:nvPr>
        </p:nvGraphicFramePr>
        <p:xfrm>
          <a:off x="6783388" y="5418138"/>
          <a:ext cx="12493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4" name="Equation" r:id="rId10" imgW="761760" imgH="876240" progId="Equation.DSMT4">
                  <p:embed/>
                </p:oleObj>
              </mc:Choice>
              <mc:Fallback>
                <p:oleObj name="Equation" r:id="rId10" imgW="761760" imgH="876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5418138"/>
                        <a:ext cx="1249362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868144" y="5301208"/>
            <a:ext cx="3275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86008"/>
              </p:ext>
            </p:extLst>
          </p:nvPr>
        </p:nvGraphicFramePr>
        <p:xfrm>
          <a:off x="941388" y="5464175"/>
          <a:ext cx="25431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5" name="Equation" r:id="rId12" imgW="1054080" imgH="469800" progId="Equation.DSMT4">
                  <p:embed/>
                </p:oleObj>
              </mc:Choice>
              <mc:Fallback>
                <p:oleObj name="Equation" r:id="rId12" imgW="1054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1388" y="5464175"/>
                        <a:ext cx="25431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84040"/>
              </p:ext>
            </p:extLst>
          </p:nvPr>
        </p:nvGraphicFramePr>
        <p:xfrm>
          <a:off x="251520" y="980728"/>
          <a:ext cx="84804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8" name="Equation" r:id="rId3" imgW="3848040" imgH="431640" progId="Equation.DSMT4">
                  <p:embed/>
                </p:oleObj>
              </mc:Choice>
              <mc:Fallback>
                <p:oleObj name="Equation" r:id="rId3" imgW="3848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80728"/>
                        <a:ext cx="8480425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31349" r="52812" b="42262"/>
          <a:stretch/>
        </p:blipFill>
        <p:spPr bwMode="auto">
          <a:xfrm>
            <a:off x="1204686" y="2293256"/>
            <a:ext cx="5480531" cy="21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6456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9484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188640"/>
            <a:ext cx="4001100" cy="20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7"/>
          <a:stretch/>
        </p:blipFill>
        <p:spPr bwMode="auto">
          <a:xfrm>
            <a:off x="3059832" y="2604966"/>
            <a:ext cx="4457600" cy="43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19672" y="4005064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133" y="3820398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Adiabatic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88024" y="2348880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2021500"/>
            <a:ext cx="224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Isothermal expansion</a:t>
            </a:r>
            <a:endParaRPr lang="en-IN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88271"/>
              </p:ext>
            </p:extLst>
          </p:nvPr>
        </p:nvGraphicFramePr>
        <p:xfrm>
          <a:off x="5016041" y="2390832"/>
          <a:ext cx="545182" cy="57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4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041" y="2390832"/>
                        <a:ext cx="545182" cy="57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118006" y="4005064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71364"/>
              </p:ext>
            </p:extLst>
          </p:nvPr>
        </p:nvGraphicFramePr>
        <p:xfrm>
          <a:off x="5246688" y="4435475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5"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4435475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45093" y="5116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3823211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023934" y="3100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736433"/>
              </p:ext>
            </p:extLst>
          </p:nvPr>
        </p:nvGraphicFramePr>
        <p:xfrm>
          <a:off x="586891" y="5734447"/>
          <a:ext cx="44418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6" name="Equation" r:id="rId8" imgW="2400120" imgH="622080" progId="Equation.DSMT4">
                  <p:embed/>
                </p:oleObj>
              </mc:Choice>
              <mc:Fallback>
                <p:oleObj name="Equation" r:id="rId8" imgW="2400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6891" y="5734447"/>
                        <a:ext cx="444182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4146779" y="5116542"/>
            <a:ext cx="0" cy="5447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23934" y="3284984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46779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60284"/>
              </p:ext>
            </p:extLst>
          </p:nvPr>
        </p:nvGraphicFramePr>
        <p:xfrm>
          <a:off x="6588224" y="1478927"/>
          <a:ext cx="2388928" cy="126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7" name="Equation" r:id="rId10" imgW="1536480" imgH="812520" progId="Equation.DSMT4">
                  <p:embed/>
                </p:oleObj>
              </mc:Choice>
              <mc:Fallback>
                <p:oleObj name="Equation" r:id="rId10" imgW="1536480" imgH="8125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78927"/>
                        <a:ext cx="2388928" cy="1265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8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  <p:bldP spid="17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19053"/>
              </p:ext>
            </p:extLst>
          </p:nvPr>
        </p:nvGraphicFramePr>
        <p:xfrm>
          <a:off x="2267756" y="5"/>
          <a:ext cx="4694606" cy="646089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268270"/>
                <a:gridCol w="2339432"/>
                <a:gridCol w="1086904"/>
              </a:tblGrid>
              <a:tr h="504459">
                <a:tc>
                  <a:txBody>
                    <a:bodyPr/>
                    <a:lstStyle/>
                    <a:p>
                      <a:r>
                        <a:rPr lang="en-US" dirty="0" smtClean="0"/>
                        <a:t>Roll No</a:t>
                      </a:r>
                      <a:endParaRPr lang="en-IN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IN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P/A</a:t>
                      </a:r>
                      <a:endParaRPr lang="en-IN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effectLst/>
                        </a:rPr>
                        <a:t>2101PH03</a:t>
                      </a:r>
                      <a:endParaRPr lang="en-IN" sz="1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ABHINAV T V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2101PH05</a:t>
                      </a:r>
                      <a:endParaRPr lang="en-IN" sz="1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AMAN KUMAR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2101PH06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AMAR KUMAR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/>
                        <a:t>2101PH07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AMOY ASHESH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2101PH08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ANIKET RAJ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/>
                        <a:t>2101PH09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ANIKET SAWATE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ARYAN SINGH SISODIYA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/>
                        <a:t>2101PH12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AYESHA KHAN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AYUSH SINGH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TANISHK  KADAM JEEVAN</a:t>
                      </a:r>
                      <a:endParaRPr lang="en-IN" sz="1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KANISHK </a:t>
                      </a:r>
                      <a:r>
                        <a:rPr lang="en-IN" sz="1400" dirty="0"/>
                        <a:t>SINGH SOLANKI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2101PH19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MEESALA MAHESH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 AJAY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2101PH22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NITISH KUMAR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  <a:tr h="397096">
                <a:tc>
                  <a:txBody>
                    <a:bodyPr/>
                    <a:lstStyle/>
                    <a:p>
                      <a:r>
                        <a:rPr lang="en-IN" sz="1400" dirty="0"/>
                        <a:t>2101PH24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400"/>
                        <a:t>RAJAT CHANDNA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2448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Tutorial 5</a:t>
            </a:r>
          </a:p>
          <a:p>
            <a:pPr algn="ctr"/>
            <a:r>
              <a:rPr lang="en-US" sz="6000" dirty="0" smtClean="0"/>
              <a:t>Second Law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0787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51762"/>
              </p:ext>
            </p:extLst>
          </p:nvPr>
        </p:nvGraphicFramePr>
        <p:xfrm>
          <a:off x="2443844" y="137888"/>
          <a:ext cx="4305300" cy="595269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55305"/>
                <a:gridCol w="1822187"/>
                <a:gridCol w="1027808"/>
              </a:tblGrid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Roll</a:t>
                      </a:r>
                      <a:r>
                        <a:rPr lang="en-US" sz="1800" baseline="0" dirty="0" smtClean="0"/>
                        <a:t> No</a:t>
                      </a:r>
                      <a:endParaRPr lang="en-IN" sz="18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IN" sz="18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P/A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IN" sz="1800" dirty="0"/>
                        <a:t>2101PH27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 RAMAKRISHNA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IN" sz="1800" dirty="0"/>
                        <a:t>2101PH28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SALOCHANA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619325">
                <a:tc>
                  <a:txBody>
                    <a:bodyPr/>
                    <a:lstStyle/>
                    <a:p>
                      <a:r>
                        <a:rPr lang="en-IN" sz="1800" dirty="0"/>
                        <a:t>2101PH29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SANJANA KUMARI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IN" sz="1800" dirty="0"/>
                        <a:t>2101PH30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SHILPA KANJILAL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IN" sz="1800" dirty="0"/>
                        <a:t>2101PH32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VISHESH SAHU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2101PH18</a:t>
                      </a:r>
                      <a:endParaRPr lang="en-IN" sz="18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Elisha Joel</a:t>
                      </a:r>
                      <a:endParaRPr lang="en-IN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2101PH14</a:t>
                      </a:r>
                      <a:endParaRPr lang="en-IN" sz="18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Pavan</a:t>
                      </a:r>
                      <a:endParaRPr lang="en-IN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2101PH04</a:t>
                      </a:r>
                      <a:endParaRPr lang="en-IN" sz="18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Abhishek Shaw</a:t>
                      </a:r>
                      <a:endParaRPr lang="en-IN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  <a:tr h="5238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2101ph15</a:t>
                      </a:r>
                      <a:endParaRPr lang="en-IN" sz="18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Chandan</a:t>
                      </a:r>
                      <a:r>
                        <a:rPr lang="en-US" sz="2400" dirty="0" smtClean="0"/>
                        <a:t> Kumar</a:t>
                      </a:r>
                      <a:endParaRPr lang="en-IN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IN" sz="18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3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65" y="40466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Convert P-V diagram of Carnot Cycle  to T-S diagram also calculate efficiency using T-S diagram</a:t>
            </a:r>
            <a:endParaRPr lang="en-IN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-58291" y="2531912"/>
            <a:ext cx="4630291" cy="3813239"/>
            <a:chOff x="-71628" y="1916832"/>
            <a:chExt cx="5435716" cy="4428319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359532" y="1916832"/>
              <a:ext cx="36004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9532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-71628" y="3057841"/>
              <a:ext cx="4491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</a:t>
              </a:r>
              <a:endParaRPr lang="en-IN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1809" y="5575710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V</a:t>
              </a:r>
              <a:endParaRPr lang="en-IN" sz="44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57714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47969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59496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57714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08878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17241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62131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85423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9496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isothermal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9912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3730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isothermal</a:t>
              </a:r>
              <a:endParaRPr lang="en-IN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555172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99557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in</a:t>
              </a:r>
              <a:endParaRPr lang="en-IN" baseline="-25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55172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84919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Q</a:t>
              </a:r>
              <a:r>
                <a:rPr lang="en-US" baseline="-25000" dirty="0" err="1" smtClean="0"/>
                <a:t>out</a:t>
              </a:r>
              <a:endParaRPr lang="en-IN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9912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Q=0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071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Q=0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1366" y="2132856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0232" y="2753041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45704" y="3989112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6940" y="3990694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83275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hot</a:t>
              </a:r>
              <a:endParaRPr lang="en-IN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4592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baseline="-25000" dirty="0" err="1" smtClean="0"/>
                <a:t>cold</a:t>
              </a:r>
              <a:endParaRPr lang="en-IN" baseline="-250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5076056" y="2060848"/>
            <a:ext cx="0" cy="3385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76056" y="544620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52120" y="3410990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40968" y="326034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885332" y="547082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532440" y="3410990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652120" y="4885553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652120" y="3410990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8104" y="3087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8388424" y="3035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4896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8473304" y="4900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35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8" grpId="0"/>
      <p:bldP spid="3" grpId="0"/>
      <p:bldP spid="33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583835" cy="32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362352"/>
              </p:ext>
            </p:extLst>
          </p:nvPr>
        </p:nvGraphicFramePr>
        <p:xfrm>
          <a:off x="6300192" y="749629"/>
          <a:ext cx="1637086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7" name="Equation" r:id="rId4" imgW="596880" imgH="431640" progId="Equation.DSMT4">
                  <p:embed/>
                </p:oleObj>
              </mc:Choice>
              <mc:Fallback>
                <p:oleObj name="Equation" r:id="rId4" imgW="59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749629"/>
                        <a:ext cx="1637086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55576" y="1412776"/>
            <a:ext cx="4320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7584" y="2492896"/>
            <a:ext cx="4320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9189" y="249289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92162" y="249289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61367"/>
              </p:ext>
            </p:extLst>
          </p:nvPr>
        </p:nvGraphicFramePr>
        <p:xfrm>
          <a:off x="-11895" y="1052736"/>
          <a:ext cx="360040" cy="58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8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1895" y="1052736"/>
                        <a:ext cx="360040" cy="58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65669"/>
              </p:ext>
            </p:extLst>
          </p:nvPr>
        </p:nvGraphicFramePr>
        <p:xfrm>
          <a:off x="196850" y="2198688"/>
          <a:ext cx="425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9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198688"/>
                        <a:ext cx="4254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50410"/>
              </p:ext>
            </p:extLst>
          </p:nvPr>
        </p:nvGraphicFramePr>
        <p:xfrm>
          <a:off x="1016464" y="3068960"/>
          <a:ext cx="4254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64" y="3068960"/>
                        <a:ext cx="4254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28449"/>
              </p:ext>
            </p:extLst>
          </p:nvPr>
        </p:nvGraphicFramePr>
        <p:xfrm>
          <a:off x="3163888" y="3032125"/>
          <a:ext cx="4587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1"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032125"/>
                        <a:ext cx="4587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15181"/>
              </p:ext>
            </p:extLst>
          </p:nvPr>
        </p:nvGraphicFramePr>
        <p:xfrm>
          <a:off x="4788024" y="2564420"/>
          <a:ext cx="3164595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2" name="Equation" r:id="rId14" imgW="1002960" imgH="228600" progId="Equation.DSMT4">
                  <p:embed/>
                </p:oleObj>
              </mc:Choice>
              <mc:Fallback>
                <p:oleObj name="Equation" r:id="rId14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8024" y="2564420"/>
                        <a:ext cx="3164595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64669"/>
              </p:ext>
            </p:extLst>
          </p:nvPr>
        </p:nvGraphicFramePr>
        <p:xfrm>
          <a:off x="4932040" y="3588044"/>
          <a:ext cx="34051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3" name="Equation" r:id="rId16" imgW="1079280" imgH="228600" progId="Equation.DSMT4">
                  <p:embed/>
                </p:oleObj>
              </mc:Choice>
              <mc:Fallback>
                <p:oleObj name="Equation" r:id="rId16" imgW="10792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588044"/>
                        <a:ext cx="34051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73275"/>
              </p:ext>
            </p:extLst>
          </p:nvPr>
        </p:nvGraphicFramePr>
        <p:xfrm>
          <a:off x="2483768" y="4869160"/>
          <a:ext cx="419735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4" name="Equation" r:id="rId18" imgW="1346040" imgH="431640" progId="Equation.DSMT4">
                  <p:embed/>
                </p:oleObj>
              </mc:Choice>
              <mc:Fallback>
                <p:oleObj name="Equation" r:id="rId18" imgW="1346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83768" y="4869160"/>
                        <a:ext cx="419735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8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64783"/>
              </p:ext>
            </p:extLst>
          </p:nvPr>
        </p:nvGraphicFramePr>
        <p:xfrm>
          <a:off x="395536" y="620688"/>
          <a:ext cx="835292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" name="Equation" r:id="rId4" imgW="2946240" imgH="203040" progId="Equation.DSMT4">
                  <p:embed/>
                </p:oleObj>
              </mc:Choice>
              <mc:Fallback>
                <p:oleObj name="Equation" r:id="rId4" imgW="294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620688"/>
                        <a:ext cx="835292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043608" y="1268760"/>
            <a:ext cx="0" cy="43924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3608" y="5661248"/>
            <a:ext cx="741682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2348880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</a:t>
            </a:r>
            <a:endParaRPr lang="en-IN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59455" y="5717525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V</a:t>
            </a:r>
            <a:endParaRPr lang="en-IN" sz="5400" b="1" dirty="0"/>
          </a:p>
        </p:txBody>
      </p:sp>
      <p:sp>
        <p:nvSpPr>
          <p:cNvPr id="21" name="Freeform 20"/>
          <p:cNvSpPr/>
          <p:nvPr/>
        </p:nvSpPr>
        <p:spPr>
          <a:xfrm>
            <a:off x="1897182" y="3334843"/>
            <a:ext cx="4475018" cy="1677002"/>
          </a:xfrm>
          <a:custGeom>
            <a:avLst/>
            <a:gdLst>
              <a:gd name="connsiteX0" fmla="*/ 4475018 w 4475018"/>
              <a:gd name="connsiteY0" fmla="*/ 1634836 h 1677002"/>
              <a:gd name="connsiteX1" fmla="*/ 4405746 w 4475018"/>
              <a:gd name="connsiteY1" fmla="*/ 1648691 h 1677002"/>
              <a:gd name="connsiteX2" fmla="*/ 4308764 w 4475018"/>
              <a:gd name="connsiteY2" fmla="*/ 1676400 h 1677002"/>
              <a:gd name="connsiteX3" fmla="*/ 4003964 w 4475018"/>
              <a:gd name="connsiteY3" fmla="*/ 1662546 h 1677002"/>
              <a:gd name="connsiteX4" fmla="*/ 3893128 w 4475018"/>
              <a:gd name="connsiteY4" fmla="*/ 1648691 h 1677002"/>
              <a:gd name="connsiteX5" fmla="*/ 3851564 w 4475018"/>
              <a:gd name="connsiteY5" fmla="*/ 1634836 h 1677002"/>
              <a:gd name="connsiteX6" fmla="*/ 3754582 w 4475018"/>
              <a:gd name="connsiteY6" fmla="*/ 1607127 h 1677002"/>
              <a:gd name="connsiteX7" fmla="*/ 3699164 w 4475018"/>
              <a:gd name="connsiteY7" fmla="*/ 1579418 h 1677002"/>
              <a:gd name="connsiteX8" fmla="*/ 3629891 w 4475018"/>
              <a:gd name="connsiteY8" fmla="*/ 1565564 h 1677002"/>
              <a:gd name="connsiteX9" fmla="*/ 3505200 w 4475018"/>
              <a:gd name="connsiteY9" fmla="*/ 1524000 h 1677002"/>
              <a:gd name="connsiteX10" fmla="*/ 3463637 w 4475018"/>
              <a:gd name="connsiteY10" fmla="*/ 1510146 h 1677002"/>
              <a:gd name="connsiteX11" fmla="*/ 3311237 w 4475018"/>
              <a:gd name="connsiteY11" fmla="*/ 1482436 h 1677002"/>
              <a:gd name="connsiteX12" fmla="*/ 3255818 w 4475018"/>
              <a:gd name="connsiteY12" fmla="*/ 1468582 h 1677002"/>
              <a:gd name="connsiteX13" fmla="*/ 3131128 w 4475018"/>
              <a:gd name="connsiteY13" fmla="*/ 1440873 h 1677002"/>
              <a:gd name="connsiteX14" fmla="*/ 2978728 w 4475018"/>
              <a:gd name="connsiteY14" fmla="*/ 1385455 h 1677002"/>
              <a:gd name="connsiteX15" fmla="*/ 2854037 w 4475018"/>
              <a:gd name="connsiteY15" fmla="*/ 1343891 h 1677002"/>
              <a:gd name="connsiteX16" fmla="*/ 2355273 w 4475018"/>
              <a:gd name="connsiteY16" fmla="*/ 1177636 h 1677002"/>
              <a:gd name="connsiteX17" fmla="*/ 2147455 w 4475018"/>
              <a:gd name="connsiteY17" fmla="*/ 1080655 h 1677002"/>
              <a:gd name="connsiteX18" fmla="*/ 1981200 w 4475018"/>
              <a:gd name="connsiteY18" fmla="*/ 1039091 h 1677002"/>
              <a:gd name="connsiteX19" fmla="*/ 1828800 w 4475018"/>
              <a:gd name="connsiteY19" fmla="*/ 983673 h 1677002"/>
              <a:gd name="connsiteX20" fmla="*/ 1676400 w 4475018"/>
              <a:gd name="connsiteY20" fmla="*/ 914400 h 1677002"/>
              <a:gd name="connsiteX21" fmla="*/ 1510146 w 4475018"/>
              <a:gd name="connsiteY21" fmla="*/ 858982 h 1677002"/>
              <a:gd name="connsiteX22" fmla="*/ 1094509 w 4475018"/>
              <a:gd name="connsiteY22" fmla="*/ 706582 h 1677002"/>
              <a:gd name="connsiteX23" fmla="*/ 914400 w 4475018"/>
              <a:gd name="connsiteY23" fmla="*/ 637309 h 1677002"/>
              <a:gd name="connsiteX24" fmla="*/ 789709 w 4475018"/>
              <a:gd name="connsiteY24" fmla="*/ 581891 h 1677002"/>
              <a:gd name="connsiteX25" fmla="*/ 651164 w 4475018"/>
              <a:gd name="connsiteY25" fmla="*/ 540327 h 1677002"/>
              <a:gd name="connsiteX26" fmla="*/ 554182 w 4475018"/>
              <a:gd name="connsiteY26" fmla="*/ 484909 h 1677002"/>
              <a:gd name="connsiteX27" fmla="*/ 387928 w 4475018"/>
              <a:gd name="connsiteY27" fmla="*/ 401782 h 1677002"/>
              <a:gd name="connsiteX28" fmla="*/ 332509 w 4475018"/>
              <a:gd name="connsiteY28" fmla="*/ 346364 h 1677002"/>
              <a:gd name="connsiteX29" fmla="*/ 235528 w 4475018"/>
              <a:gd name="connsiteY29" fmla="*/ 290946 h 1677002"/>
              <a:gd name="connsiteX30" fmla="*/ 193964 w 4475018"/>
              <a:gd name="connsiteY30" fmla="*/ 249382 h 1677002"/>
              <a:gd name="connsiteX31" fmla="*/ 138546 w 4475018"/>
              <a:gd name="connsiteY31" fmla="*/ 221673 h 1677002"/>
              <a:gd name="connsiteX32" fmla="*/ 55418 w 4475018"/>
              <a:gd name="connsiteY32" fmla="*/ 152400 h 1677002"/>
              <a:gd name="connsiteX33" fmla="*/ 0 w 4475018"/>
              <a:gd name="connsiteY33" fmla="*/ 69273 h 1677002"/>
              <a:gd name="connsiteX34" fmla="*/ 0 w 4475018"/>
              <a:gd name="connsiteY34" fmla="*/ 0 h 167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75018" h="1677002">
                <a:moveTo>
                  <a:pt x="4475018" y="1634836"/>
                </a:moveTo>
                <a:cubicBezTo>
                  <a:pt x="4451927" y="1639454"/>
                  <a:pt x="4428591" y="1642980"/>
                  <a:pt x="4405746" y="1648691"/>
                </a:cubicBezTo>
                <a:cubicBezTo>
                  <a:pt x="4373129" y="1656845"/>
                  <a:pt x="4342365" y="1675241"/>
                  <a:pt x="4308764" y="1676400"/>
                </a:cubicBezTo>
                <a:cubicBezTo>
                  <a:pt x="4207120" y="1679905"/>
                  <a:pt x="4105564" y="1667164"/>
                  <a:pt x="4003964" y="1662546"/>
                </a:cubicBezTo>
                <a:cubicBezTo>
                  <a:pt x="3967019" y="1657928"/>
                  <a:pt x="3929760" y="1655352"/>
                  <a:pt x="3893128" y="1648691"/>
                </a:cubicBezTo>
                <a:cubicBezTo>
                  <a:pt x="3878759" y="1646078"/>
                  <a:pt x="3865606" y="1638848"/>
                  <a:pt x="3851564" y="1634836"/>
                </a:cubicBezTo>
                <a:cubicBezTo>
                  <a:pt x="3816403" y="1624790"/>
                  <a:pt x="3787806" y="1621366"/>
                  <a:pt x="3754582" y="1607127"/>
                </a:cubicBezTo>
                <a:cubicBezTo>
                  <a:pt x="3735599" y="1598991"/>
                  <a:pt x="3718757" y="1585949"/>
                  <a:pt x="3699164" y="1579418"/>
                </a:cubicBezTo>
                <a:cubicBezTo>
                  <a:pt x="3676824" y="1571971"/>
                  <a:pt x="3652610" y="1571760"/>
                  <a:pt x="3629891" y="1565564"/>
                </a:cubicBezTo>
                <a:cubicBezTo>
                  <a:pt x="3629873" y="1565559"/>
                  <a:pt x="3525991" y="1530930"/>
                  <a:pt x="3505200" y="1524000"/>
                </a:cubicBezTo>
                <a:cubicBezTo>
                  <a:pt x="3491346" y="1519382"/>
                  <a:pt x="3478042" y="1512547"/>
                  <a:pt x="3463637" y="1510146"/>
                </a:cubicBezTo>
                <a:cubicBezTo>
                  <a:pt x="3403465" y="1500117"/>
                  <a:pt x="3369341" y="1495348"/>
                  <a:pt x="3311237" y="1482436"/>
                </a:cubicBezTo>
                <a:cubicBezTo>
                  <a:pt x="3292649" y="1478305"/>
                  <a:pt x="3274406" y="1472713"/>
                  <a:pt x="3255818" y="1468582"/>
                </a:cubicBezTo>
                <a:cubicBezTo>
                  <a:pt x="3097530" y="1433407"/>
                  <a:pt x="3266273" y="1474658"/>
                  <a:pt x="3131128" y="1440873"/>
                </a:cubicBezTo>
                <a:cubicBezTo>
                  <a:pt x="3035383" y="1393001"/>
                  <a:pt x="3112261" y="1427184"/>
                  <a:pt x="2978728" y="1385455"/>
                </a:cubicBezTo>
                <a:cubicBezTo>
                  <a:pt x="2936910" y="1372387"/>
                  <a:pt x="2896001" y="1356480"/>
                  <a:pt x="2854037" y="1343891"/>
                </a:cubicBezTo>
                <a:cubicBezTo>
                  <a:pt x="2647669" y="1281980"/>
                  <a:pt x="2601063" y="1292337"/>
                  <a:pt x="2355273" y="1177636"/>
                </a:cubicBezTo>
                <a:cubicBezTo>
                  <a:pt x="2286000" y="1145309"/>
                  <a:pt x="2219141" y="1107205"/>
                  <a:pt x="2147455" y="1080655"/>
                </a:cubicBezTo>
                <a:cubicBezTo>
                  <a:pt x="2093887" y="1060815"/>
                  <a:pt x="2035849" y="1055723"/>
                  <a:pt x="1981200" y="1039091"/>
                </a:cubicBezTo>
                <a:cubicBezTo>
                  <a:pt x="1929488" y="1023352"/>
                  <a:pt x="1878830" y="1004140"/>
                  <a:pt x="1828800" y="983673"/>
                </a:cubicBezTo>
                <a:cubicBezTo>
                  <a:pt x="1777153" y="962545"/>
                  <a:pt x="1728365" y="934734"/>
                  <a:pt x="1676400" y="914400"/>
                </a:cubicBezTo>
                <a:cubicBezTo>
                  <a:pt x="1622001" y="893113"/>
                  <a:pt x="1565159" y="878629"/>
                  <a:pt x="1510146" y="858982"/>
                </a:cubicBezTo>
                <a:lnTo>
                  <a:pt x="1094509" y="706582"/>
                </a:lnTo>
                <a:cubicBezTo>
                  <a:pt x="1034223" y="684150"/>
                  <a:pt x="974436" y="660400"/>
                  <a:pt x="914400" y="637309"/>
                </a:cubicBezTo>
                <a:cubicBezTo>
                  <a:pt x="871948" y="620981"/>
                  <a:pt x="832388" y="597615"/>
                  <a:pt x="789709" y="581891"/>
                </a:cubicBezTo>
                <a:cubicBezTo>
                  <a:pt x="744467" y="565223"/>
                  <a:pt x="695747" y="558685"/>
                  <a:pt x="651164" y="540327"/>
                </a:cubicBezTo>
                <a:cubicBezTo>
                  <a:pt x="616735" y="526151"/>
                  <a:pt x="587130" y="502250"/>
                  <a:pt x="554182" y="484909"/>
                </a:cubicBezTo>
                <a:cubicBezTo>
                  <a:pt x="499353" y="456052"/>
                  <a:pt x="443346" y="429491"/>
                  <a:pt x="387928" y="401782"/>
                </a:cubicBezTo>
                <a:cubicBezTo>
                  <a:pt x="364562" y="390099"/>
                  <a:pt x="353409" y="362039"/>
                  <a:pt x="332509" y="346364"/>
                </a:cubicBezTo>
                <a:cubicBezTo>
                  <a:pt x="197014" y="244744"/>
                  <a:pt x="346828" y="383696"/>
                  <a:pt x="235528" y="290946"/>
                </a:cubicBezTo>
                <a:cubicBezTo>
                  <a:pt x="220476" y="278403"/>
                  <a:pt x="209908" y="260770"/>
                  <a:pt x="193964" y="249382"/>
                </a:cubicBezTo>
                <a:cubicBezTo>
                  <a:pt x="177158" y="237378"/>
                  <a:pt x="156060" y="232619"/>
                  <a:pt x="138546" y="221673"/>
                </a:cubicBezTo>
                <a:cubicBezTo>
                  <a:pt x="120940" y="210669"/>
                  <a:pt x="72155" y="174715"/>
                  <a:pt x="55418" y="152400"/>
                </a:cubicBezTo>
                <a:cubicBezTo>
                  <a:pt x="35437" y="125758"/>
                  <a:pt x="0" y="102575"/>
                  <a:pt x="0" y="69273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/>
          <p:cNvCxnSpPr>
            <a:endCxn id="21" idx="19"/>
          </p:cNvCxnSpPr>
          <p:nvPr/>
        </p:nvCxnSpPr>
        <p:spPr>
          <a:xfrm flipH="1" flipV="1">
            <a:off x="3725982" y="4318516"/>
            <a:ext cx="846018" cy="334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4"/>
          </p:cNvCxnSpPr>
          <p:nvPr/>
        </p:nvCxnSpPr>
        <p:spPr>
          <a:xfrm flipV="1">
            <a:off x="1897182" y="2132856"/>
            <a:ext cx="0" cy="1201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898073" y="2161309"/>
            <a:ext cx="4308763" cy="1524073"/>
          </a:xfrm>
          <a:custGeom>
            <a:avLst/>
            <a:gdLst>
              <a:gd name="connsiteX0" fmla="*/ 0 w 4308763"/>
              <a:gd name="connsiteY0" fmla="*/ 0 h 1524073"/>
              <a:gd name="connsiteX1" fmla="*/ 124691 w 4308763"/>
              <a:gd name="connsiteY1" fmla="*/ 124691 h 1524073"/>
              <a:gd name="connsiteX2" fmla="*/ 166254 w 4308763"/>
              <a:gd name="connsiteY2" fmla="*/ 152400 h 1524073"/>
              <a:gd name="connsiteX3" fmla="*/ 193963 w 4308763"/>
              <a:gd name="connsiteY3" fmla="*/ 193964 h 1524073"/>
              <a:gd name="connsiteX4" fmla="*/ 332509 w 4308763"/>
              <a:gd name="connsiteY4" fmla="*/ 277091 h 1524073"/>
              <a:gd name="connsiteX5" fmla="*/ 415636 w 4308763"/>
              <a:gd name="connsiteY5" fmla="*/ 304800 h 1524073"/>
              <a:gd name="connsiteX6" fmla="*/ 457200 w 4308763"/>
              <a:gd name="connsiteY6" fmla="*/ 318655 h 1524073"/>
              <a:gd name="connsiteX7" fmla="*/ 512618 w 4308763"/>
              <a:gd name="connsiteY7" fmla="*/ 346364 h 1524073"/>
              <a:gd name="connsiteX8" fmla="*/ 637309 w 4308763"/>
              <a:gd name="connsiteY8" fmla="*/ 387927 h 1524073"/>
              <a:gd name="connsiteX9" fmla="*/ 762000 w 4308763"/>
              <a:gd name="connsiteY9" fmla="*/ 443346 h 1524073"/>
              <a:gd name="connsiteX10" fmla="*/ 817418 w 4308763"/>
              <a:gd name="connsiteY10" fmla="*/ 457200 h 1524073"/>
              <a:gd name="connsiteX11" fmla="*/ 858982 w 4308763"/>
              <a:gd name="connsiteY11" fmla="*/ 471055 h 1524073"/>
              <a:gd name="connsiteX12" fmla="*/ 928254 w 4308763"/>
              <a:gd name="connsiteY12" fmla="*/ 498764 h 1524073"/>
              <a:gd name="connsiteX13" fmla="*/ 1066800 w 4308763"/>
              <a:gd name="connsiteY13" fmla="*/ 540327 h 1524073"/>
              <a:gd name="connsiteX14" fmla="*/ 1233054 w 4308763"/>
              <a:gd name="connsiteY14" fmla="*/ 609600 h 1524073"/>
              <a:gd name="connsiteX15" fmla="*/ 1371600 w 4308763"/>
              <a:gd name="connsiteY15" fmla="*/ 665018 h 1524073"/>
              <a:gd name="connsiteX16" fmla="*/ 1427018 w 4308763"/>
              <a:gd name="connsiteY16" fmla="*/ 692727 h 1524073"/>
              <a:gd name="connsiteX17" fmla="*/ 1468582 w 4308763"/>
              <a:gd name="connsiteY17" fmla="*/ 706582 h 1524073"/>
              <a:gd name="connsiteX18" fmla="*/ 1593272 w 4308763"/>
              <a:gd name="connsiteY18" fmla="*/ 748146 h 1524073"/>
              <a:gd name="connsiteX19" fmla="*/ 1634836 w 4308763"/>
              <a:gd name="connsiteY19" fmla="*/ 775855 h 1524073"/>
              <a:gd name="connsiteX20" fmla="*/ 1704109 w 4308763"/>
              <a:gd name="connsiteY20" fmla="*/ 803564 h 1524073"/>
              <a:gd name="connsiteX21" fmla="*/ 1828800 w 4308763"/>
              <a:gd name="connsiteY21" fmla="*/ 831273 h 1524073"/>
              <a:gd name="connsiteX22" fmla="*/ 1884218 w 4308763"/>
              <a:gd name="connsiteY22" fmla="*/ 872836 h 1524073"/>
              <a:gd name="connsiteX23" fmla="*/ 1995054 w 4308763"/>
              <a:gd name="connsiteY23" fmla="*/ 900546 h 1524073"/>
              <a:gd name="connsiteX24" fmla="*/ 2064327 w 4308763"/>
              <a:gd name="connsiteY24" fmla="*/ 928255 h 1524073"/>
              <a:gd name="connsiteX25" fmla="*/ 2105891 w 4308763"/>
              <a:gd name="connsiteY25" fmla="*/ 969818 h 1524073"/>
              <a:gd name="connsiteX26" fmla="*/ 2161309 w 4308763"/>
              <a:gd name="connsiteY26" fmla="*/ 983673 h 1524073"/>
              <a:gd name="connsiteX27" fmla="*/ 2230582 w 4308763"/>
              <a:gd name="connsiteY27" fmla="*/ 1011382 h 1524073"/>
              <a:gd name="connsiteX28" fmla="*/ 2272145 w 4308763"/>
              <a:gd name="connsiteY28" fmla="*/ 1039091 h 1524073"/>
              <a:gd name="connsiteX29" fmla="*/ 2313709 w 4308763"/>
              <a:gd name="connsiteY29" fmla="*/ 1052946 h 1524073"/>
              <a:gd name="connsiteX30" fmla="*/ 2424545 w 4308763"/>
              <a:gd name="connsiteY30" fmla="*/ 1108364 h 1524073"/>
              <a:gd name="connsiteX31" fmla="*/ 2521527 w 4308763"/>
              <a:gd name="connsiteY31" fmla="*/ 1136073 h 1524073"/>
              <a:gd name="connsiteX32" fmla="*/ 2576945 w 4308763"/>
              <a:gd name="connsiteY32" fmla="*/ 1163782 h 1524073"/>
              <a:gd name="connsiteX33" fmla="*/ 2687782 w 4308763"/>
              <a:gd name="connsiteY33" fmla="*/ 1191491 h 1524073"/>
              <a:gd name="connsiteX34" fmla="*/ 2743200 w 4308763"/>
              <a:gd name="connsiteY34" fmla="*/ 1219200 h 1524073"/>
              <a:gd name="connsiteX35" fmla="*/ 2840182 w 4308763"/>
              <a:gd name="connsiteY35" fmla="*/ 1246909 h 1524073"/>
              <a:gd name="connsiteX36" fmla="*/ 2978727 w 4308763"/>
              <a:gd name="connsiteY36" fmla="*/ 1274618 h 1524073"/>
              <a:gd name="connsiteX37" fmla="*/ 3048000 w 4308763"/>
              <a:gd name="connsiteY37" fmla="*/ 1288473 h 1524073"/>
              <a:gd name="connsiteX38" fmla="*/ 3089563 w 4308763"/>
              <a:gd name="connsiteY38" fmla="*/ 1302327 h 1524073"/>
              <a:gd name="connsiteX39" fmla="*/ 3172691 w 4308763"/>
              <a:gd name="connsiteY39" fmla="*/ 1316182 h 1524073"/>
              <a:gd name="connsiteX40" fmla="*/ 3214254 w 4308763"/>
              <a:gd name="connsiteY40" fmla="*/ 1330036 h 1524073"/>
              <a:gd name="connsiteX41" fmla="*/ 3283527 w 4308763"/>
              <a:gd name="connsiteY41" fmla="*/ 1343891 h 1524073"/>
              <a:gd name="connsiteX42" fmla="*/ 3366654 w 4308763"/>
              <a:gd name="connsiteY42" fmla="*/ 1371600 h 1524073"/>
              <a:gd name="connsiteX43" fmla="*/ 3449782 w 4308763"/>
              <a:gd name="connsiteY43" fmla="*/ 1385455 h 1524073"/>
              <a:gd name="connsiteX44" fmla="*/ 3505200 w 4308763"/>
              <a:gd name="connsiteY44" fmla="*/ 1399309 h 1524073"/>
              <a:gd name="connsiteX45" fmla="*/ 3643745 w 4308763"/>
              <a:gd name="connsiteY45" fmla="*/ 1427018 h 1524073"/>
              <a:gd name="connsiteX46" fmla="*/ 3685309 w 4308763"/>
              <a:gd name="connsiteY46" fmla="*/ 1440873 h 1524073"/>
              <a:gd name="connsiteX47" fmla="*/ 3837709 w 4308763"/>
              <a:gd name="connsiteY47" fmla="*/ 1468582 h 1524073"/>
              <a:gd name="connsiteX48" fmla="*/ 3879272 w 4308763"/>
              <a:gd name="connsiteY48" fmla="*/ 1482436 h 1524073"/>
              <a:gd name="connsiteX49" fmla="*/ 4031672 w 4308763"/>
              <a:gd name="connsiteY49" fmla="*/ 1496291 h 1524073"/>
              <a:gd name="connsiteX50" fmla="*/ 4073236 w 4308763"/>
              <a:gd name="connsiteY50" fmla="*/ 1510146 h 1524073"/>
              <a:gd name="connsiteX51" fmla="*/ 4308763 w 4308763"/>
              <a:gd name="connsiteY51" fmla="*/ 1524000 h 15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08763" h="1524073">
                <a:moveTo>
                  <a:pt x="0" y="0"/>
                </a:moveTo>
                <a:cubicBezTo>
                  <a:pt x="58697" y="97830"/>
                  <a:pt x="19157" y="54335"/>
                  <a:pt x="124691" y="124691"/>
                </a:cubicBezTo>
                <a:lnTo>
                  <a:pt x="166254" y="152400"/>
                </a:lnTo>
                <a:cubicBezTo>
                  <a:pt x="175490" y="166255"/>
                  <a:pt x="181432" y="182999"/>
                  <a:pt x="193963" y="193964"/>
                </a:cubicBezTo>
                <a:cubicBezTo>
                  <a:pt x="221353" y="217930"/>
                  <a:pt x="292529" y="261099"/>
                  <a:pt x="332509" y="277091"/>
                </a:cubicBezTo>
                <a:cubicBezTo>
                  <a:pt x="359628" y="287939"/>
                  <a:pt x="387927" y="295564"/>
                  <a:pt x="415636" y="304800"/>
                </a:cubicBezTo>
                <a:cubicBezTo>
                  <a:pt x="429491" y="309418"/>
                  <a:pt x="444138" y="312124"/>
                  <a:pt x="457200" y="318655"/>
                </a:cubicBezTo>
                <a:cubicBezTo>
                  <a:pt x="475673" y="327891"/>
                  <a:pt x="493442" y="338694"/>
                  <a:pt x="512618" y="346364"/>
                </a:cubicBezTo>
                <a:cubicBezTo>
                  <a:pt x="512641" y="346373"/>
                  <a:pt x="616515" y="380996"/>
                  <a:pt x="637309" y="387927"/>
                </a:cubicBezTo>
                <a:cubicBezTo>
                  <a:pt x="864726" y="463729"/>
                  <a:pt x="568932" y="370944"/>
                  <a:pt x="762000" y="443346"/>
                </a:cubicBezTo>
                <a:cubicBezTo>
                  <a:pt x="779829" y="450032"/>
                  <a:pt x="799109" y="451969"/>
                  <a:pt x="817418" y="457200"/>
                </a:cubicBezTo>
                <a:cubicBezTo>
                  <a:pt x="831460" y="461212"/>
                  <a:pt x="845308" y="465927"/>
                  <a:pt x="858982" y="471055"/>
                </a:cubicBezTo>
                <a:cubicBezTo>
                  <a:pt x="882268" y="479787"/>
                  <a:pt x="904968" y="490032"/>
                  <a:pt x="928254" y="498764"/>
                </a:cubicBezTo>
                <a:cubicBezTo>
                  <a:pt x="967422" y="513452"/>
                  <a:pt x="1034721" y="531162"/>
                  <a:pt x="1066800" y="540327"/>
                </a:cubicBezTo>
                <a:cubicBezTo>
                  <a:pt x="1173300" y="611328"/>
                  <a:pt x="1117078" y="590271"/>
                  <a:pt x="1233054" y="609600"/>
                </a:cubicBezTo>
                <a:cubicBezTo>
                  <a:pt x="1298158" y="631302"/>
                  <a:pt x="1284858" y="625590"/>
                  <a:pt x="1371600" y="665018"/>
                </a:cubicBezTo>
                <a:cubicBezTo>
                  <a:pt x="1390402" y="673564"/>
                  <a:pt x="1408035" y="684591"/>
                  <a:pt x="1427018" y="692727"/>
                </a:cubicBezTo>
                <a:cubicBezTo>
                  <a:pt x="1440441" y="698480"/>
                  <a:pt x="1454908" y="701454"/>
                  <a:pt x="1468582" y="706582"/>
                </a:cubicBezTo>
                <a:cubicBezTo>
                  <a:pt x="1572923" y="745710"/>
                  <a:pt x="1500413" y="724930"/>
                  <a:pt x="1593272" y="748146"/>
                </a:cubicBezTo>
                <a:cubicBezTo>
                  <a:pt x="1607127" y="757382"/>
                  <a:pt x="1619943" y="768408"/>
                  <a:pt x="1634836" y="775855"/>
                </a:cubicBezTo>
                <a:cubicBezTo>
                  <a:pt x="1657080" y="786977"/>
                  <a:pt x="1680515" y="795700"/>
                  <a:pt x="1704109" y="803564"/>
                </a:cubicBezTo>
                <a:cubicBezTo>
                  <a:pt x="1733451" y="813345"/>
                  <a:pt x="1801356" y="825784"/>
                  <a:pt x="1828800" y="831273"/>
                </a:cubicBezTo>
                <a:cubicBezTo>
                  <a:pt x="1847273" y="845127"/>
                  <a:pt x="1862903" y="863955"/>
                  <a:pt x="1884218" y="872836"/>
                </a:cubicBezTo>
                <a:cubicBezTo>
                  <a:pt x="1919371" y="887483"/>
                  <a:pt x="1958656" y="889346"/>
                  <a:pt x="1995054" y="900546"/>
                </a:cubicBezTo>
                <a:cubicBezTo>
                  <a:pt x="2018824" y="907860"/>
                  <a:pt x="2041236" y="919019"/>
                  <a:pt x="2064327" y="928255"/>
                </a:cubicBezTo>
                <a:cubicBezTo>
                  <a:pt x="2078182" y="942109"/>
                  <a:pt x="2088879" y="960097"/>
                  <a:pt x="2105891" y="969818"/>
                </a:cubicBezTo>
                <a:cubicBezTo>
                  <a:pt x="2122423" y="979265"/>
                  <a:pt x="2143245" y="977652"/>
                  <a:pt x="2161309" y="983673"/>
                </a:cubicBezTo>
                <a:cubicBezTo>
                  <a:pt x="2184902" y="991538"/>
                  <a:pt x="2208338" y="1000260"/>
                  <a:pt x="2230582" y="1011382"/>
                </a:cubicBezTo>
                <a:cubicBezTo>
                  <a:pt x="2245475" y="1018829"/>
                  <a:pt x="2257252" y="1031644"/>
                  <a:pt x="2272145" y="1039091"/>
                </a:cubicBezTo>
                <a:cubicBezTo>
                  <a:pt x="2285207" y="1045622"/>
                  <a:pt x="2300414" y="1046903"/>
                  <a:pt x="2313709" y="1052946"/>
                </a:cubicBezTo>
                <a:cubicBezTo>
                  <a:pt x="2351313" y="1070039"/>
                  <a:pt x="2387600" y="1089891"/>
                  <a:pt x="2424545" y="1108364"/>
                </a:cubicBezTo>
                <a:cubicBezTo>
                  <a:pt x="2458029" y="1125106"/>
                  <a:pt x="2486029" y="1122761"/>
                  <a:pt x="2521527" y="1136073"/>
                </a:cubicBezTo>
                <a:cubicBezTo>
                  <a:pt x="2540865" y="1143325"/>
                  <a:pt x="2557962" y="1155646"/>
                  <a:pt x="2576945" y="1163782"/>
                </a:cubicBezTo>
                <a:cubicBezTo>
                  <a:pt x="2614218" y="1179756"/>
                  <a:pt x="2647129" y="1183360"/>
                  <a:pt x="2687782" y="1191491"/>
                </a:cubicBezTo>
                <a:cubicBezTo>
                  <a:pt x="2706255" y="1200727"/>
                  <a:pt x="2724217" y="1211064"/>
                  <a:pt x="2743200" y="1219200"/>
                </a:cubicBezTo>
                <a:cubicBezTo>
                  <a:pt x="2767438" y="1229588"/>
                  <a:pt x="2816738" y="1241885"/>
                  <a:pt x="2840182" y="1246909"/>
                </a:cubicBezTo>
                <a:cubicBezTo>
                  <a:pt x="2886233" y="1256777"/>
                  <a:pt x="2932545" y="1265382"/>
                  <a:pt x="2978727" y="1274618"/>
                </a:cubicBezTo>
                <a:cubicBezTo>
                  <a:pt x="3001818" y="1279236"/>
                  <a:pt x="3025660" y="1281027"/>
                  <a:pt x="3048000" y="1288473"/>
                </a:cubicBezTo>
                <a:cubicBezTo>
                  <a:pt x="3061854" y="1293091"/>
                  <a:pt x="3075307" y="1299159"/>
                  <a:pt x="3089563" y="1302327"/>
                </a:cubicBezTo>
                <a:cubicBezTo>
                  <a:pt x="3116986" y="1308421"/>
                  <a:pt x="3145268" y="1310088"/>
                  <a:pt x="3172691" y="1316182"/>
                </a:cubicBezTo>
                <a:cubicBezTo>
                  <a:pt x="3186947" y="1319350"/>
                  <a:pt x="3200086" y="1326494"/>
                  <a:pt x="3214254" y="1330036"/>
                </a:cubicBezTo>
                <a:cubicBezTo>
                  <a:pt x="3237099" y="1335747"/>
                  <a:pt x="3260808" y="1337695"/>
                  <a:pt x="3283527" y="1343891"/>
                </a:cubicBezTo>
                <a:cubicBezTo>
                  <a:pt x="3311706" y="1351576"/>
                  <a:pt x="3337844" y="1366798"/>
                  <a:pt x="3366654" y="1371600"/>
                </a:cubicBezTo>
                <a:cubicBezTo>
                  <a:pt x="3394363" y="1376218"/>
                  <a:pt x="3422236" y="1379946"/>
                  <a:pt x="3449782" y="1385455"/>
                </a:cubicBezTo>
                <a:cubicBezTo>
                  <a:pt x="3468453" y="1389189"/>
                  <a:pt x="3486582" y="1395319"/>
                  <a:pt x="3505200" y="1399309"/>
                </a:cubicBezTo>
                <a:cubicBezTo>
                  <a:pt x="3551251" y="1409177"/>
                  <a:pt x="3597563" y="1417782"/>
                  <a:pt x="3643745" y="1427018"/>
                </a:cubicBezTo>
                <a:cubicBezTo>
                  <a:pt x="3658066" y="1429882"/>
                  <a:pt x="3671141" y="1437331"/>
                  <a:pt x="3685309" y="1440873"/>
                </a:cubicBezTo>
                <a:cubicBezTo>
                  <a:pt x="3786125" y="1466077"/>
                  <a:pt x="3726585" y="1443888"/>
                  <a:pt x="3837709" y="1468582"/>
                </a:cubicBezTo>
                <a:cubicBezTo>
                  <a:pt x="3851965" y="1471750"/>
                  <a:pt x="3864815" y="1480371"/>
                  <a:pt x="3879272" y="1482436"/>
                </a:cubicBezTo>
                <a:cubicBezTo>
                  <a:pt x="3929769" y="1489650"/>
                  <a:pt x="3980872" y="1491673"/>
                  <a:pt x="4031672" y="1496291"/>
                </a:cubicBezTo>
                <a:cubicBezTo>
                  <a:pt x="4045527" y="1500909"/>
                  <a:pt x="4058760" y="1508216"/>
                  <a:pt x="4073236" y="1510146"/>
                </a:cubicBezTo>
                <a:cubicBezTo>
                  <a:pt x="4191523" y="1525917"/>
                  <a:pt x="4213353" y="1524000"/>
                  <a:pt x="4308763" y="1524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1" name="Straight Arrow Connector 30"/>
          <p:cNvCxnSpPr>
            <a:endCxn id="21" idx="1"/>
          </p:cNvCxnSpPr>
          <p:nvPr/>
        </p:nvCxnSpPr>
        <p:spPr>
          <a:xfrm>
            <a:off x="6206836" y="3685382"/>
            <a:ext cx="96092" cy="129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15"/>
            <a:endCxn id="29" idx="33"/>
          </p:cNvCxnSpPr>
          <p:nvPr/>
        </p:nvCxnSpPr>
        <p:spPr>
          <a:xfrm>
            <a:off x="3269673" y="2826327"/>
            <a:ext cx="1316182" cy="526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72200" y="4828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1547664" y="3465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1547664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6254882" y="3465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IN" dirty="0"/>
          </a:p>
        </p:txBody>
      </p:sp>
      <p:cxnSp>
        <p:nvCxnSpPr>
          <p:cNvPr id="40" name="Straight Connector 39"/>
          <p:cNvCxnSpPr>
            <a:stCxn id="21" idx="34"/>
          </p:cNvCxnSpPr>
          <p:nvPr/>
        </p:nvCxnSpPr>
        <p:spPr>
          <a:xfrm>
            <a:off x="1897182" y="3334843"/>
            <a:ext cx="891" cy="2326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1"/>
          </p:cNvCxnSpPr>
          <p:nvPr/>
        </p:nvCxnSpPr>
        <p:spPr>
          <a:xfrm>
            <a:off x="6302928" y="4983534"/>
            <a:ext cx="0" cy="6777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34691" y="1556792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to 2 to 3 to 4 to 1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37179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522325" y="483118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adiabatic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13283"/>
              </p:ext>
            </p:extLst>
          </p:nvPr>
        </p:nvGraphicFramePr>
        <p:xfrm>
          <a:off x="1299829" y="2378297"/>
          <a:ext cx="398678" cy="47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9829" y="2378297"/>
                        <a:ext cx="398678" cy="478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86425"/>
              </p:ext>
            </p:extLst>
          </p:nvPr>
        </p:nvGraphicFramePr>
        <p:xfrm>
          <a:off x="6569075" y="4033838"/>
          <a:ext cx="371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4033838"/>
                        <a:ext cx="3714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547664" y="292334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3759" y="4498045"/>
            <a:ext cx="5601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024610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1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757974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11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13403" y="4725144"/>
            <a:ext cx="1504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 to 2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27074"/>
              </p:ext>
            </p:extLst>
          </p:nvPr>
        </p:nvGraphicFramePr>
        <p:xfrm>
          <a:off x="0" y="5949280"/>
          <a:ext cx="46751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2" name="Equation" r:id="rId7" imgW="1663560" imgH="203040" progId="Equation.DSMT4">
                  <p:embed/>
                </p:oleObj>
              </mc:Choice>
              <mc:Fallback>
                <p:oleObj name="Equation" r:id="rId7" imgW="1663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5949280"/>
                        <a:ext cx="46751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52120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38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7725734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6548232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1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504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2</a:t>
            </a:r>
            <a:r>
              <a:rPr lang="en-US" sz="4400" b="1" dirty="0" smtClean="0"/>
              <a:t> to 3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077523"/>
              </p:ext>
            </p:extLst>
          </p:nvPr>
        </p:nvGraphicFramePr>
        <p:xfrm>
          <a:off x="555715" y="4238044"/>
          <a:ext cx="303371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2" name="Equation" r:id="rId7" imgW="1079280" imgH="393480" progId="Equation.DSMT4">
                  <p:embed/>
                </p:oleObj>
              </mc:Choice>
              <mc:Fallback>
                <p:oleObj name="Equation" r:id="rId7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15" y="4238044"/>
                        <a:ext cx="3033712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638662"/>
              </p:ext>
            </p:extLst>
          </p:nvPr>
        </p:nvGraphicFramePr>
        <p:xfrm>
          <a:off x="110554" y="5702300"/>
          <a:ext cx="43894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3" name="Equation" r:id="rId9" imgW="1562040" imgH="253800" progId="Equation.DSMT4">
                  <p:embed/>
                </p:oleObj>
              </mc:Choice>
              <mc:Fallback>
                <p:oleObj name="Equation" r:id="rId9" imgW="156204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54" y="5702300"/>
                        <a:ext cx="43894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5580112" y="5650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638466" y="4254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7236296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8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651382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5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842587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6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 3 to 4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77051"/>
              </p:ext>
            </p:extLst>
          </p:nvPr>
        </p:nvGraphicFramePr>
        <p:xfrm>
          <a:off x="166551" y="5642132"/>
          <a:ext cx="439102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7" name="Equation" r:id="rId7" imgW="1562040" imgH="203040" progId="Equation.DSMT4">
                  <p:embed/>
                </p:oleObj>
              </mc:Choice>
              <mc:Fallback>
                <p:oleObj name="Equation" r:id="rId7" imgW="1562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551" y="5642132"/>
                        <a:ext cx="4391026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29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139020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9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236376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70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07297"/>
              </p:ext>
            </p:extLst>
          </p:nvPr>
        </p:nvGraphicFramePr>
        <p:xfrm>
          <a:off x="436117" y="4325748"/>
          <a:ext cx="3614513" cy="11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1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17" y="4325748"/>
                        <a:ext cx="3614513" cy="110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85449"/>
              </p:ext>
            </p:extLst>
          </p:nvPr>
        </p:nvGraphicFramePr>
        <p:xfrm>
          <a:off x="1918902" y="5724486"/>
          <a:ext cx="2051302" cy="102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2" name="Equation" r:id="rId9" imgW="965160" imgH="482400" progId="Equation.DSMT4">
                  <p:embed/>
                </p:oleObj>
              </mc:Choice>
              <mc:Fallback>
                <p:oleObj name="Equation" r:id="rId9" imgW="96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8902" y="5724486"/>
                        <a:ext cx="2051302" cy="102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28488" y="6006178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Using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925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8295</TotalTime>
  <Words>418</Words>
  <Application>Microsoft Office PowerPoint</Application>
  <PresentationFormat>On-screen Show (4:3)</PresentationFormat>
  <Paragraphs>272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Convert P-V diagram of Carnot Cycle  to T-S diagram also calculate efficiency using T-S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258</cp:revision>
  <dcterms:created xsi:type="dcterms:W3CDTF">2022-08-24T11:48:27Z</dcterms:created>
  <dcterms:modified xsi:type="dcterms:W3CDTF">2022-09-01T14:31:09Z</dcterms:modified>
</cp:coreProperties>
</file>